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92"/>
  </p:notesMasterIdLst>
  <p:sldIdLst>
    <p:sldId id="256" r:id="rId2"/>
    <p:sldId id="257" r:id="rId3"/>
    <p:sldId id="258" r:id="rId4"/>
    <p:sldId id="259" r:id="rId5"/>
    <p:sldId id="343" r:id="rId6"/>
    <p:sldId id="290" r:id="rId7"/>
    <p:sldId id="339" r:id="rId8"/>
    <p:sldId id="291" r:id="rId9"/>
    <p:sldId id="338" r:id="rId10"/>
    <p:sldId id="340" r:id="rId11"/>
    <p:sldId id="292" r:id="rId12"/>
    <p:sldId id="341" r:id="rId13"/>
    <p:sldId id="264" r:id="rId14"/>
    <p:sldId id="344" r:id="rId15"/>
    <p:sldId id="270" r:id="rId16"/>
    <p:sldId id="345" r:id="rId17"/>
    <p:sldId id="346" r:id="rId18"/>
    <p:sldId id="267" r:id="rId19"/>
    <p:sldId id="284" r:id="rId20"/>
    <p:sldId id="271" r:id="rId21"/>
    <p:sldId id="272" r:id="rId22"/>
    <p:sldId id="273" r:id="rId23"/>
    <p:sldId id="279" r:id="rId24"/>
    <p:sldId id="280" r:id="rId25"/>
    <p:sldId id="281" r:id="rId26"/>
    <p:sldId id="282" r:id="rId27"/>
    <p:sldId id="283" r:id="rId28"/>
    <p:sldId id="276" r:id="rId29"/>
    <p:sldId id="277" r:id="rId30"/>
    <p:sldId id="275" r:id="rId31"/>
    <p:sldId id="285" r:id="rId32"/>
    <p:sldId id="286" r:id="rId33"/>
    <p:sldId id="287" r:id="rId34"/>
    <p:sldId id="288" r:id="rId35"/>
    <p:sldId id="289" r:id="rId36"/>
    <p:sldId id="356" r:id="rId37"/>
    <p:sldId id="357" r:id="rId38"/>
    <p:sldId id="358" r:id="rId39"/>
    <p:sldId id="293" r:id="rId40"/>
    <p:sldId id="359" r:id="rId41"/>
    <p:sldId id="360" r:id="rId42"/>
    <p:sldId id="294" r:id="rId43"/>
    <p:sldId id="304" r:id="rId44"/>
    <p:sldId id="295" r:id="rId45"/>
    <p:sldId id="347" r:id="rId46"/>
    <p:sldId id="296" r:id="rId47"/>
    <p:sldId id="297" r:id="rId48"/>
    <p:sldId id="348" r:id="rId49"/>
    <p:sldId id="300" r:id="rId50"/>
    <p:sldId id="301" r:id="rId51"/>
    <p:sldId id="302" r:id="rId52"/>
    <p:sldId id="305" r:id="rId53"/>
    <p:sldId id="306" r:id="rId54"/>
    <p:sldId id="307" r:id="rId55"/>
    <p:sldId id="308" r:id="rId56"/>
    <p:sldId id="349" r:id="rId57"/>
    <p:sldId id="309" r:id="rId58"/>
    <p:sldId id="350" r:id="rId59"/>
    <p:sldId id="310" r:id="rId60"/>
    <p:sldId id="311" r:id="rId61"/>
    <p:sldId id="351" r:id="rId62"/>
    <p:sldId id="352" r:id="rId63"/>
    <p:sldId id="312" r:id="rId64"/>
    <p:sldId id="313" r:id="rId65"/>
    <p:sldId id="329" r:id="rId66"/>
    <p:sldId id="314" r:id="rId67"/>
    <p:sldId id="328" r:id="rId68"/>
    <p:sldId id="315" r:id="rId69"/>
    <p:sldId id="316" r:id="rId70"/>
    <p:sldId id="317" r:id="rId71"/>
    <p:sldId id="319" r:id="rId72"/>
    <p:sldId id="320" r:id="rId73"/>
    <p:sldId id="321" r:id="rId74"/>
    <p:sldId id="322" r:id="rId75"/>
    <p:sldId id="318" r:id="rId76"/>
    <p:sldId id="323" r:id="rId77"/>
    <p:sldId id="324" r:id="rId78"/>
    <p:sldId id="325" r:id="rId79"/>
    <p:sldId id="326" r:id="rId80"/>
    <p:sldId id="327" r:id="rId81"/>
    <p:sldId id="331" r:id="rId82"/>
    <p:sldId id="332" r:id="rId83"/>
    <p:sldId id="353" r:id="rId84"/>
    <p:sldId id="333" r:id="rId85"/>
    <p:sldId id="334" r:id="rId86"/>
    <p:sldId id="355" r:id="rId87"/>
    <p:sldId id="335" r:id="rId88"/>
    <p:sldId id="336" r:id="rId89"/>
    <p:sldId id="354" r:id="rId90"/>
    <p:sldId id="337" r:id="rId91"/>
  </p:sldIdLst>
  <p:sldSz cx="9144000" cy="6858000" type="screen4x3"/>
  <p:notesSz cx="6858000" cy="9144000"/>
  <p:defaultTextStyle>
    <a:defPPr>
      <a:defRPr lang="es-UY"/>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p:normalViewPr>
  <p:slideViewPr>
    <p:cSldViewPr>
      <p:cViewPr>
        <p:scale>
          <a:sx n="71" d="100"/>
          <a:sy n="71" d="100"/>
        </p:scale>
        <p:origin x="-58" y="-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UY"/>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2753D5E-0FA6-4AF5-BBA8-71B58F773E52}" type="datetimeFigureOut">
              <a:rPr lang="es-UY"/>
              <a:pPr>
                <a:defRPr/>
              </a:pPr>
              <a:t>18/08/2014</a:t>
            </a:fld>
            <a:endParaRPr lang="es-UY"/>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UY"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UY"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UY"/>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8CB4039-266C-444C-8ECB-C93B496F8E17}" type="slidenum">
              <a:rPr lang="es-UY"/>
              <a:pPr>
                <a:defRPr/>
              </a:pPr>
              <a:t>‹Nº›</a:t>
            </a:fld>
            <a:endParaRPr lang="es-UY"/>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Marcador de imagen de diapositiva"/>
          <p:cNvSpPr>
            <a:spLocks noGrp="1" noRot="1" noChangeAspect="1"/>
          </p:cNvSpPr>
          <p:nvPr>
            <p:ph type="sldImg"/>
          </p:nvPr>
        </p:nvSpPr>
        <p:spPr bwMode="auto">
          <a:noFill/>
          <a:ln>
            <a:solidFill>
              <a:srgbClr val="000000"/>
            </a:solidFill>
            <a:miter lim="800000"/>
            <a:headEnd/>
            <a:tailEnd/>
          </a:ln>
        </p:spPr>
      </p:sp>
      <p:sp>
        <p:nvSpPr>
          <p:cNvPr id="1536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53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C2BCB5-20D3-4CB0-8ACB-862337535DFE}" type="slidenum">
              <a:rPr lang="es-UY"/>
              <a:pPr fontAlgn="base">
                <a:spcBef>
                  <a:spcPct val="0"/>
                </a:spcBef>
                <a:spcAft>
                  <a:spcPct val="0"/>
                </a:spcAft>
                <a:defRPr/>
              </a:pPr>
              <a:t>1</a:t>
            </a:fld>
            <a:endParaRPr lang="es-U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p:spPr>
      </p:sp>
      <p:sp>
        <p:nvSpPr>
          <p:cNvPr id="686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p:spPr>
      </p:sp>
      <p:sp>
        <p:nvSpPr>
          <p:cNvPr id="706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TextEdit="1"/>
          </p:cNvSpPr>
          <p:nvPr>
            <p:ph type="sldImg"/>
          </p:nvPr>
        </p:nvSpPr>
        <p:spPr bwMode="auto">
          <a:noFill/>
          <a:ln>
            <a:solidFill>
              <a:srgbClr val="000000"/>
            </a:solidFill>
            <a:miter lim="800000"/>
            <a:headEnd/>
            <a:tailEnd/>
          </a:ln>
        </p:spPr>
      </p:sp>
      <p:sp>
        <p:nvSpPr>
          <p:cNvPr id="747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TextEdit="1"/>
          </p:cNvSpPr>
          <p:nvPr>
            <p:ph type="sldImg"/>
          </p:nvPr>
        </p:nvSpPr>
        <p:spPr bwMode="auto">
          <a:noFill/>
          <a:ln>
            <a:solidFill>
              <a:srgbClr val="000000"/>
            </a:solidFill>
            <a:miter lim="800000"/>
            <a:headEnd/>
            <a:tailEnd/>
          </a:ln>
        </p:spPr>
      </p:sp>
      <p:sp>
        <p:nvSpPr>
          <p:cNvPr id="768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p:spPr>
      </p:sp>
      <p:sp>
        <p:nvSpPr>
          <p:cNvPr id="788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TextEdit="1"/>
          </p:cNvSpPr>
          <p:nvPr>
            <p:ph type="sldImg"/>
          </p:nvPr>
        </p:nvSpPr>
        <p:spPr bwMode="auto">
          <a:noFill/>
          <a:ln>
            <a:solidFill>
              <a:srgbClr val="000000"/>
            </a:solidFill>
            <a:miter lim="800000"/>
            <a:headEnd/>
            <a:tailEnd/>
          </a:ln>
        </p:spPr>
      </p:sp>
      <p:sp>
        <p:nvSpPr>
          <p:cNvPr id="808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noFill/>
          <a:ln>
            <a:solidFill>
              <a:srgbClr val="000000"/>
            </a:solidFill>
            <a:miter lim="800000"/>
            <a:headEnd/>
            <a:tailEnd/>
          </a:ln>
        </p:spPr>
      </p:sp>
      <p:sp>
        <p:nvSpPr>
          <p:cNvPr id="829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noFill/>
          <a:ln>
            <a:solidFill>
              <a:srgbClr val="000000"/>
            </a:solidFill>
            <a:miter lim="800000"/>
            <a:headEnd/>
            <a:tailEnd/>
          </a:ln>
        </p:spPr>
      </p:sp>
      <p:sp>
        <p:nvSpPr>
          <p:cNvPr id="849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p:spPr>
      </p:sp>
      <p:sp>
        <p:nvSpPr>
          <p:cNvPr id="870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TextEdit="1"/>
          </p:cNvSpPr>
          <p:nvPr>
            <p:ph type="sldImg"/>
          </p:nvPr>
        </p:nvSpPr>
        <p:spPr bwMode="auto">
          <a:noFill/>
          <a:ln>
            <a:solidFill>
              <a:srgbClr val="000000"/>
            </a:solidFill>
            <a:miter lim="800000"/>
            <a:headEnd/>
            <a:tailEnd/>
          </a:ln>
        </p:spPr>
      </p:sp>
      <p:sp>
        <p:nvSpPr>
          <p:cNvPr id="911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p:spPr>
      </p:sp>
      <p:sp>
        <p:nvSpPr>
          <p:cNvPr id="931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TextEdit="1"/>
          </p:cNvSpPr>
          <p:nvPr>
            <p:ph type="sldImg"/>
          </p:nvPr>
        </p:nvSpPr>
        <p:spPr bwMode="auto">
          <a:noFill/>
          <a:ln>
            <a:solidFill>
              <a:srgbClr val="000000"/>
            </a:solidFill>
            <a:miter lim="800000"/>
            <a:headEnd/>
            <a:tailEnd/>
          </a:ln>
        </p:spPr>
      </p:sp>
      <p:sp>
        <p:nvSpPr>
          <p:cNvPr id="952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TextEdit="1"/>
          </p:cNvSpPr>
          <p:nvPr>
            <p:ph type="sldImg"/>
          </p:nvPr>
        </p:nvSpPr>
        <p:spPr bwMode="auto">
          <a:noFill/>
          <a:ln>
            <a:solidFill>
              <a:srgbClr val="000000"/>
            </a:solidFill>
            <a:miter lim="800000"/>
            <a:headEnd/>
            <a:tailEnd/>
          </a:ln>
        </p:spPr>
      </p:sp>
      <p:sp>
        <p:nvSpPr>
          <p:cNvPr id="972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TextEdit="1"/>
          </p:cNvSpPr>
          <p:nvPr>
            <p:ph type="sldImg"/>
          </p:nvPr>
        </p:nvSpPr>
        <p:spPr bwMode="auto">
          <a:noFill/>
          <a:ln>
            <a:solidFill>
              <a:srgbClr val="000000"/>
            </a:solidFill>
            <a:miter lim="800000"/>
            <a:headEnd/>
            <a:tailEnd/>
          </a:ln>
        </p:spPr>
      </p:sp>
      <p:sp>
        <p:nvSpPr>
          <p:cNvPr id="993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TextEdit="1"/>
          </p:cNvSpPr>
          <p:nvPr>
            <p:ph type="sldImg"/>
          </p:nvPr>
        </p:nvSpPr>
        <p:spPr bwMode="auto">
          <a:noFill/>
          <a:ln>
            <a:solidFill>
              <a:srgbClr val="000000"/>
            </a:solidFill>
            <a:miter lim="800000"/>
            <a:headEnd/>
            <a:tailEnd/>
          </a:ln>
        </p:spPr>
      </p:sp>
      <p:sp>
        <p:nvSpPr>
          <p:cNvPr id="1034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TextEdit="1"/>
          </p:cNvSpPr>
          <p:nvPr>
            <p:ph type="sldImg"/>
          </p:nvPr>
        </p:nvSpPr>
        <p:spPr bwMode="auto">
          <a:noFill/>
          <a:ln>
            <a:solidFill>
              <a:srgbClr val="000000"/>
            </a:solidFill>
            <a:miter lim="800000"/>
            <a:headEnd/>
            <a:tailEnd/>
          </a:ln>
        </p:spPr>
      </p:sp>
      <p:sp>
        <p:nvSpPr>
          <p:cNvPr id="1054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TextEdit="1"/>
          </p:cNvSpPr>
          <p:nvPr>
            <p:ph type="sldImg"/>
          </p:nvPr>
        </p:nvSpPr>
        <p:spPr bwMode="auto">
          <a:noFill/>
          <a:ln>
            <a:solidFill>
              <a:srgbClr val="000000"/>
            </a:solidFill>
            <a:miter lim="800000"/>
            <a:headEnd/>
            <a:tailEnd/>
          </a:ln>
        </p:spPr>
      </p:sp>
      <p:sp>
        <p:nvSpPr>
          <p:cNvPr id="1075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TextEdit="1"/>
          </p:cNvSpPr>
          <p:nvPr>
            <p:ph type="sldImg"/>
          </p:nvPr>
        </p:nvSpPr>
        <p:spPr bwMode="auto">
          <a:noFill/>
          <a:ln>
            <a:solidFill>
              <a:srgbClr val="000000"/>
            </a:solidFill>
            <a:miter lim="800000"/>
            <a:headEnd/>
            <a:tailEnd/>
          </a:ln>
        </p:spPr>
      </p:sp>
      <p:sp>
        <p:nvSpPr>
          <p:cNvPr id="1095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TextEdit="1"/>
          </p:cNvSpPr>
          <p:nvPr>
            <p:ph type="sldImg"/>
          </p:nvPr>
        </p:nvSpPr>
        <p:spPr bwMode="auto">
          <a:noFill/>
          <a:ln>
            <a:solidFill>
              <a:srgbClr val="000000"/>
            </a:solidFill>
            <a:miter lim="800000"/>
            <a:headEnd/>
            <a:tailEnd/>
          </a:ln>
        </p:spPr>
      </p:sp>
      <p:sp>
        <p:nvSpPr>
          <p:cNvPr id="1116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TextEdit="1"/>
          </p:cNvSpPr>
          <p:nvPr>
            <p:ph type="sldImg"/>
          </p:nvPr>
        </p:nvSpPr>
        <p:spPr bwMode="auto">
          <a:noFill/>
          <a:ln>
            <a:solidFill>
              <a:srgbClr val="000000"/>
            </a:solidFill>
            <a:miter lim="800000"/>
            <a:headEnd/>
            <a:tailEnd/>
          </a:ln>
        </p:spPr>
      </p:sp>
      <p:sp>
        <p:nvSpPr>
          <p:cNvPr id="1136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TextEdit="1"/>
          </p:cNvSpPr>
          <p:nvPr>
            <p:ph type="sldImg"/>
          </p:nvPr>
        </p:nvSpPr>
        <p:spPr bwMode="auto">
          <a:noFill/>
          <a:ln>
            <a:solidFill>
              <a:srgbClr val="000000"/>
            </a:solidFill>
            <a:miter lim="800000"/>
            <a:headEnd/>
            <a:tailEnd/>
          </a:ln>
        </p:spPr>
      </p:sp>
      <p:sp>
        <p:nvSpPr>
          <p:cNvPr id="1157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TextEdit="1"/>
          </p:cNvSpPr>
          <p:nvPr>
            <p:ph type="sldImg"/>
          </p:nvPr>
        </p:nvSpPr>
        <p:spPr bwMode="auto">
          <a:noFill/>
          <a:ln>
            <a:solidFill>
              <a:srgbClr val="000000"/>
            </a:solidFill>
            <a:miter lim="800000"/>
            <a:headEnd/>
            <a:tailEnd/>
          </a:ln>
        </p:spPr>
      </p:sp>
      <p:sp>
        <p:nvSpPr>
          <p:cNvPr id="1177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TextEdit="1"/>
          </p:cNvSpPr>
          <p:nvPr>
            <p:ph type="sldImg"/>
          </p:nvPr>
        </p:nvSpPr>
        <p:spPr bwMode="auto">
          <a:noFill/>
          <a:ln>
            <a:solidFill>
              <a:srgbClr val="000000"/>
            </a:solidFill>
            <a:miter lim="800000"/>
            <a:headEnd/>
            <a:tailEnd/>
          </a:ln>
        </p:spPr>
      </p:sp>
      <p:sp>
        <p:nvSpPr>
          <p:cNvPr id="1198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TextEdit="1"/>
          </p:cNvSpPr>
          <p:nvPr>
            <p:ph type="sldImg"/>
          </p:nvPr>
        </p:nvSpPr>
        <p:spPr bwMode="auto">
          <a:noFill/>
          <a:ln>
            <a:solidFill>
              <a:srgbClr val="000000"/>
            </a:solidFill>
            <a:miter lim="800000"/>
            <a:headEnd/>
            <a:tailEnd/>
          </a:ln>
        </p:spPr>
      </p:sp>
      <p:sp>
        <p:nvSpPr>
          <p:cNvPr id="1218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TextEdit="1"/>
          </p:cNvSpPr>
          <p:nvPr>
            <p:ph type="sldImg"/>
          </p:nvPr>
        </p:nvSpPr>
        <p:spPr bwMode="auto">
          <a:noFill/>
          <a:ln>
            <a:solidFill>
              <a:srgbClr val="000000"/>
            </a:solidFill>
            <a:miter lim="800000"/>
            <a:headEnd/>
            <a:tailEnd/>
          </a:ln>
        </p:spPr>
      </p:sp>
      <p:sp>
        <p:nvSpPr>
          <p:cNvPr id="1239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TextEdit="1"/>
          </p:cNvSpPr>
          <p:nvPr>
            <p:ph type="sldImg"/>
          </p:nvPr>
        </p:nvSpPr>
        <p:spPr bwMode="auto">
          <a:noFill/>
          <a:ln>
            <a:solidFill>
              <a:srgbClr val="000000"/>
            </a:solidFill>
            <a:miter lim="800000"/>
            <a:headEnd/>
            <a:tailEnd/>
          </a:ln>
        </p:spPr>
      </p:sp>
      <p:sp>
        <p:nvSpPr>
          <p:cNvPr id="1259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TextEdit="1"/>
          </p:cNvSpPr>
          <p:nvPr>
            <p:ph type="sldImg"/>
          </p:nvPr>
        </p:nvSpPr>
        <p:spPr bwMode="auto">
          <a:noFill/>
          <a:ln>
            <a:solidFill>
              <a:srgbClr val="000000"/>
            </a:solidFill>
            <a:miter lim="800000"/>
            <a:headEnd/>
            <a:tailEnd/>
          </a:ln>
        </p:spPr>
      </p:sp>
      <p:sp>
        <p:nvSpPr>
          <p:cNvPr id="1280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TextEdit="1"/>
          </p:cNvSpPr>
          <p:nvPr>
            <p:ph type="sldImg"/>
          </p:nvPr>
        </p:nvSpPr>
        <p:spPr bwMode="auto">
          <a:noFill/>
          <a:ln>
            <a:solidFill>
              <a:srgbClr val="000000"/>
            </a:solidFill>
            <a:miter lim="800000"/>
            <a:headEnd/>
            <a:tailEnd/>
          </a:ln>
        </p:spPr>
      </p:sp>
      <p:sp>
        <p:nvSpPr>
          <p:cNvPr id="1300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TextEdit="1"/>
          </p:cNvSpPr>
          <p:nvPr>
            <p:ph type="sldImg"/>
          </p:nvPr>
        </p:nvSpPr>
        <p:spPr bwMode="auto">
          <a:noFill/>
          <a:ln>
            <a:solidFill>
              <a:srgbClr val="000000"/>
            </a:solidFill>
            <a:miter lim="800000"/>
            <a:headEnd/>
            <a:tailEnd/>
          </a:ln>
        </p:spPr>
      </p:sp>
      <p:sp>
        <p:nvSpPr>
          <p:cNvPr id="1320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TextEdit="1"/>
          </p:cNvSpPr>
          <p:nvPr>
            <p:ph type="sldImg"/>
          </p:nvPr>
        </p:nvSpPr>
        <p:spPr bwMode="auto">
          <a:noFill/>
          <a:ln>
            <a:solidFill>
              <a:srgbClr val="000000"/>
            </a:solidFill>
            <a:miter lim="800000"/>
            <a:headEnd/>
            <a:tailEnd/>
          </a:ln>
        </p:spPr>
      </p:sp>
      <p:sp>
        <p:nvSpPr>
          <p:cNvPr id="1341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TextEdit="1"/>
          </p:cNvSpPr>
          <p:nvPr>
            <p:ph type="sldImg"/>
          </p:nvPr>
        </p:nvSpPr>
        <p:spPr bwMode="auto">
          <a:noFill/>
          <a:ln>
            <a:solidFill>
              <a:srgbClr val="000000"/>
            </a:solidFill>
            <a:miter lim="800000"/>
            <a:headEnd/>
            <a:tailEnd/>
          </a:ln>
        </p:spPr>
      </p:sp>
      <p:sp>
        <p:nvSpPr>
          <p:cNvPr id="1361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TextEdit="1"/>
          </p:cNvSpPr>
          <p:nvPr>
            <p:ph type="sldImg"/>
          </p:nvPr>
        </p:nvSpPr>
        <p:spPr bwMode="auto">
          <a:noFill/>
          <a:ln>
            <a:solidFill>
              <a:srgbClr val="000000"/>
            </a:solidFill>
            <a:miter lim="800000"/>
            <a:headEnd/>
            <a:tailEnd/>
          </a:ln>
        </p:spPr>
      </p:sp>
      <p:sp>
        <p:nvSpPr>
          <p:cNvPr id="1382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TextEdit="1"/>
          </p:cNvSpPr>
          <p:nvPr>
            <p:ph type="sldImg"/>
          </p:nvPr>
        </p:nvSpPr>
        <p:spPr bwMode="auto">
          <a:noFill/>
          <a:ln>
            <a:solidFill>
              <a:srgbClr val="000000"/>
            </a:solidFill>
            <a:miter lim="800000"/>
            <a:headEnd/>
            <a:tailEnd/>
          </a:ln>
        </p:spPr>
      </p:sp>
      <p:sp>
        <p:nvSpPr>
          <p:cNvPr id="1402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TextEdit="1"/>
          </p:cNvSpPr>
          <p:nvPr>
            <p:ph type="sldImg"/>
          </p:nvPr>
        </p:nvSpPr>
        <p:spPr bwMode="auto">
          <a:noFill/>
          <a:ln>
            <a:solidFill>
              <a:srgbClr val="000000"/>
            </a:solidFill>
            <a:miter lim="800000"/>
            <a:headEnd/>
            <a:tailEnd/>
          </a:ln>
        </p:spPr>
      </p:sp>
      <p:sp>
        <p:nvSpPr>
          <p:cNvPr id="1423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TextEdit="1"/>
          </p:cNvSpPr>
          <p:nvPr>
            <p:ph type="sldImg"/>
          </p:nvPr>
        </p:nvSpPr>
        <p:spPr bwMode="auto">
          <a:noFill/>
          <a:ln>
            <a:solidFill>
              <a:srgbClr val="000000"/>
            </a:solidFill>
            <a:miter lim="800000"/>
            <a:headEnd/>
            <a:tailEnd/>
          </a:ln>
        </p:spPr>
      </p:sp>
      <p:sp>
        <p:nvSpPr>
          <p:cNvPr id="1443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TextEdit="1"/>
          </p:cNvSpPr>
          <p:nvPr>
            <p:ph type="sldImg"/>
          </p:nvPr>
        </p:nvSpPr>
        <p:spPr bwMode="auto">
          <a:noFill/>
          <a:ln>
            <a:solidFill>
              <a:srgbClr val="000000"/>
            </a:solidFill>
            <a:miter lim="800000"/>
            <a:headEnd/>
            <a:tailEnd/>
          </a:ln>
        </p:spPr>
      </p:sp>
      <p:sp>
        <p:nvSpPr>
          <p:cNvPr id="1484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TextEdit="1"/>
          </p:cNvSpPr>
          <p:nvPr>
            <p:ph type="sldImg"/>
          </p:nvPr>
        </p:nvSpPr>
        <p:spPr bwMode="auto">
          <a:noFill/>
          <a:ln>
            <a:solidFill>
              <a:srgbClr val="000000"/>
            </a:solidFill>
            <a:miter lim="800000"/>
            <a:headEnd/>
            <a:tailEnd/>
          </a:ln>
        </p:spPr>
      </p:sp>
      <p:sp>
        <p:nvSpPr>
          <p:cNvPr id="1505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TextEdit="1"/>
          </p:cNvSpPr>
          <p:nvPr>
            <p:ph type="sldImg"/>
          </p:nvPr>
        </p:nvSpPr>
        <p:spPr bwMode="auto">
          <a:noFill/>
          <a:ln>
            <a:solidFill>
              <a:srgbClr val="000000"/>
            </a:solidFill>
            <a:miter lim="800000"/>
            <a:headEnd/>
            <a:tailEnd/>
          </a:ln>
        </p:spPr>
      </p:sp>
      <p:sp>
        <p:nvSpPr>
          <p:cNvPr id="1525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TextEdit="1"/>
          </p:cNvSpPr>
          <p:nvPr>
            <p:ph type="sldImg"/>
          </p:nvPr>
        </p:nvSpPr>
        <p:spPr bwMode="auto">
          <a:noFill/>
          <a:ln>
            <a:solidFill>
              <a:srgbClr val="000000"/>
            </a:solidFill>
            <a:miter lim="800000"/>
            <a:headEnd/>
            <a:tailEnd/>
          </a:ln>
        </p:spPr>
      </p:sp>
      <p:sp>
        <p:nvSpPr>
          <p:cNvPr id="1546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TextEdit="1"/>
          </p:cNvSpPr>
          <p:nvPr>
            <p:ph type="sldImg"/>
          </p:nvPr>
        </p:nvSpPr>
        <p:spPr bwMode="auto">
          <a:noFill/>
          <a:ln>
            <a:solidFill>
              <a:srgbClr val="000000"/>
            </a:solidFill>
            <a:miter lim="800000"/>
            <a:headEnd/>
            <a:tailEnd/>
          </a:ln>
        </p:spPr>
      </p:sp>
      <p:sp>
        <p:nvSpPr>
          <p:cNvPr id="1566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TextEdit="1"/>
          </p:cNvSpPr>
          <p:nvPr>
            <p:ph type="sldImg"/>
          </p:nvPr>
        </p:nvSpPr>
        <p:spPr bwMode="auto">
          <a:noFill/>
          <a:ln>
            <a:solidFill>
              <a:srgbClr val="000000"/>
            </a:solidFill>
            <a:miter lim="800000"/>
            <a:headEnd/>
            <a:tailEnd/>
          </a:ln>
        </p:spPr>
      </p:sp>
      <p:sp>
        <p:nvSpPr>
          <p:cNvPr id="158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TextEdit="1"/>
          </p:cNvSpPr>
          <p:nvPr>
            <p:ph type="sldImg"/>
          </p:nvPr>
        </p:nvSpPr>
        <p:spPr bwMode="auto">
          <a:noFill/>
          <a:ln>
            <a:solidFill>
              <a:srgbClr val="000000"/>
            </a:solidFill>
            <a:miter lim="800000"/>
            <a:headEnd/>
            <a:tailEnd/>
          </a:ln>
        </p:spPr>
      </p:sp>
      <p:sp>
        <p:nvSpPr>
          <p:cNvPr id="1607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noFill/>
          <a:ln>
            <a:solidFill>
              <a:srgbClr val="000000"/>
            </a:solidFill>
            <a:miter lim="800000"/>
            <a:headEnd/>
            <a:tailEnd/>
          </a:ln>
        </p:spPr>
      </p:sp>
      <p:sp>
        <p:nvSpPr>
          <p:cNvPr id="1628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TextEdit="1"/>
          </p:cNvSpPr>
          <p:nvPr>
            <p:ph type="sldImg"/>
          </p:nvPr>
        </p:nvSpPr>
        <p:spPr bwMode="auto">
          <a:noFill/>
          <a:ln>
            <a:solidFill>
              <a:srgbClr val="000000"/>
            </a:solidFill>
            <a:miter lim="800000"/>
            <a:headEnd/>
            <a:tailEnd/>
          </a:ln>
        </p:spPr>
      </p:sp>
      <p:sp>
        <p:nvSpPr>
          <p:cNvPr id="1648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TextEdit="1"/>
          </p:cNvSpPr>
          <p:nvPr>
            <p:ph type="sldImg"/>
          </p:nvPr>
        </p:nvSpPr>
        <p:spPr bwMode="auto">
          <a:noFill/>
          <a:ln>
            <a:solidFill>
              <a:srgbClr val="000000"/>
            </a:solidFill>
            <a:miter lim="800000"/>
            <a:headEnd/>
            <a:tailEnd/>
          </a:ln>
        </p:spPr>
      </p:sp>
      <p:sp>
        <p:nvSpPr>
          <p:cNvPr id="1669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TextEdit="1"/>
          </p:cNvSpPr>
          <p:nvPr>
            <p:ph type="sldImg"/>
          </p:nvPr>
        </p:nvSpPr>
        <p:spPr bwMode="auto">
          <a:noFill/>
          <a:ln>
            <a:solidFill>
              <a:srgbClr val="000000"/>
            </a:solidFill>
            <a:miter lim="800000"/>
            <a:headEnd/>
            <a:tailEnd/>
          </a:ln>
        </p:spPr>
      </p:sp>
      <p:sp>
        <p:nvSpPr>
          <p:cNvPr id="1689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spect="1" noTextEdit="1"/>
          </p:cNvSpPr>
          <p:nvPr>
            <p:ph type="sldImg"/>
          </p:nvPr>
        </p:nvSpPr>
        <p:spPr bwMode="auto">
          <a:noFill/>
          <a:ln>
            <a:solidFill>
              <a:srgbClr val="000000"/>
            </a:solidFill>
            <a:miter lim="800000"/>
            <a:headEnd/>
            <a:tailEnd/>
          </a:ln>
        </p:spPr>
      </p:sp>
      <p:sp>
        <p:nvSpPr>
          <p:cNvPr id="1710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TextEdit="1"/>
          </p:cNvSpPr>
          <p:nvPr>
            <p:ph type="sldImg"/>
          </p:nvPr>
        </p:nvSpPr>
        <p:spPr bwMode="auto">
          <a:noFill/>
          <a:ln>
            <a:solidFill>
              <a:srgbClr val="000000"/>
            </a:solidFill>
            <a:miter lim="800000"/>
            <a:headEnd/>
            <a:tailEnd/>
          </a:ln>
        </p:spPr>
      </p:sp>
      <p:sp>
        <p:nvSpPr>
          <p:cNvPr id="1730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TextEdit="1"/>
          </p:cNvSpPr>
          <p:nvPr>
            <p:ph type="sldImg"/>
          </p:nvPr>
        </p:nvSpPr>
        <p:spPr bwMode="auto">
          <a:noFill/>
          <a:ln>
            <a:solidFill>
              <a:srgbClr val="000000"/>
            </a:solidFill>
            <a:miter lim="800000"/>
            <a:headEnd/>
            <a:tailEnd/>
          </a:ln>
        </p:spPr>
      </p:sp>
      <p:sp>
        <p:nvSpPr>
          <p:cNvPr id="1751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TextEdit="1"/>
          </p:cNvSpPr>
          <p:nvPr>
            <p:ph type="sldImg"/>
          </p:nvPr>
        </p:nvSpPr>
        <p:spPr bwMode="auto">
          <a:noFill/>
          <a:ln>
            <a:solidFill>
              <a:srgbClr val="000000"/>
            </a:solidFill>
            <a:miter lim="800000"/>
            <a:headEnd/>
            <a:tailEnd/>
          </a:ln>
        </p:spPr>
      </p:sp>
      <p:sp>
        <p:nvSpPr>
          <p:cNvPr id="1771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Rot="1" noChangeAspect="1" noTextEdit="1"/>
          </p:cNvSpPr>
          <p:nvPr>
            <p:ph type="sldImg"/>
          </p:nvPr>
        </p:nvSpPr>
        <p:spPr bwMode="auto">
          <a:noFill/>
          <a:ln>
            <a:solidFill>
              <a:srgbClr val="000000"/>
            </a:solidFill>
            <a:miter lim="800000"/>
            <a:headEnd/>
            <a:tailEnd/>
          </a:ln>
        </p:spPr>
      </p:sp>
      <p:sp>
        <p:nvSpPr>
          <p:cNvPr id="1792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TextEdit="1"/>
          </p:cNvSpPr>
          <p:nvPr>
            <p:ph type="sldImg"/>
          </p:nvPr>
        </p:nvSpPr>
        <p:spPr bwMode="auto">
          <a:noFill/>
          <a:ln>
            <a:solidFill>
              <a:srgbClr val="000000"/>
            </a:solidFill>
            <a:miter lim="800000"/>
            <a:headEnd/>
            <a:tailEnd/>
          </a:ln>
        </p:spPr>
      </p:sp>
      <p:sp>
        <p:nvSpPr>
          <p:cNvPr id="1812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Rot="1" noChangeAspect="1" noTextEdit="1"/>
          </p:cNvSpPr>
          <p:nvPr>
            <p:ph type="sldImg"/>
          </p:nvPr>
        </p:nvSpPr>
        <p:spPr bwMode="auto">
          <a:noFill/>
          <a:ln>
            <a:solidFill>
              <a:srgbClr val="000000"/>
            </a:solidFill>
            <a:miter lim="800000"/>
            <a:headEnd/>
            <a:tailEnd/>
          </a:ln>
        </p:spPr>
      </p:sp>
      <p:sp>
        <p:nvSpPr>
          <p:cNvPr id="1832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Rot="1" noChangeAspect="1" noTextEdit="1"/>
          </p:cNvSpPr>
          <p:nvPr>
            <p:ph type="sldImg"/>
          </p:nvPr>
        </p:nvSpPr>
        <p:spPr bwMode="auto">
          <a:noFill/>
          <a:ln>
            <a:solidFill>
              <a:srgbClr val="000000"/>
            </a:solidFill>
            <a:miter lim="800000"/>
            <a:headEnd/>
            <a:tailEnd/>
          </a:ln>
        </p:spPr>
      </p:sp>
      <p:sp>
        <p:nvSpPr>
          <p:cNvPr id="1853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Rot="1" noChangeAspect="1" noTextEdit="1"/>
          </p:cNvSpPr>
          <p:nvPr>
            <p:ph type="sldImg"/>
          </p:nvPr>
        </p:nvSpPr>
        <p:spPr bwMode="auto">
          <a:noFill/>
          <a:ln>
            <a:solidFill>
              <a:srgbClr val="000000"/>
            </a:solidFill>
            <a:miter lim="800000"/>
            <a:headEnd/>
            <a:tailEnd/>
          </a:ln>
        </p:spPr>
      </p:sp>
      <p:sp>
        <p:nvSpPr>
          <p:cNvPr id="1873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Rot="1" noChangeAspect="1" noTextEdit="1"/>
          </p:cNvSpPr>
          <p:nvPr>
            <p:ph type="sldImg"/>
          </p:nvPr>
        </p:nvSpPr>
        <p:spPr bwMode="auto">
          <a:noFill/>
          <a:ln>
            <a:solidFill>
              <a:srgbClr val="000000"/>
            </a:solidFill>
            <a:miter lim="800000"/>
            <a:headEnd/>
            <a:tailEnd/>
          </a:ln>
        </p:spPr>
      </p:sp>
      <p:sp>
        <p:nvSpPr>
          <p:cNvPr id="1894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Rot="1" noChangeAspect="1" noTextEdit="1"/>
          </p:cNvSpPr>
          <p:nvPr>
            <p:ph type="sldImg"/>
          </p:nvPr>
        </p:nvSpPr>
        <p:spPr bwMode="auto">
          <a:noFill/>
          <a:ln>
            <a:solidFill>
              <a:srgbClr val="000000"/>
            </a:solidFill>
            <a:miter lim="800000"/>
            <a:headEnd/>
            <a:tailEnd/>
          </a:ln>
        </p:spPr>
      </p:sp>
      <p:sp>
        <p:nvSpPr>
          <p:cNvPr id="1914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Rot="1" noChangeAspect="1" noTextEdit="1"/>
          </p:cNvSpPr>
          <p:nvPr>
            <p:ph type="sldImg"/>
          </p:nvPr>
        </p:nvSpPr>
        <p:spPr bwMode="auto">
          <a:noFill/>
          <a:ln>
            <a:solidFill>
              <a:srgbClr val="000000"/>
            </a:solidFill>
            <a:miter lim="800000"/>
            <a:headEnd/>
            <a:tailEnd/>
          </a:ln>
        </p:spPr>
      </p:sp>
      <p:sp>
        <p:nvSpPr>
          <p:cNvPr id="1935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Rot="1" noChangeAspect="1" noTextEdit="1"/>
          </p:cNvSpPr>
          <p:nvPr>
            <p:ph type="sldImg"/>
          </p:nvPr>
        </p:nvSpPr>
        <p:spPr bwMode="auto">
          <a:noFill/>
          <a:ln>
            <a:solidFill>
              <a:srgbClr val="000000"/>
            </a:solidFill>
            <a:miter lim="800000"/>
            <a:headEnd/>
            <a:tailEnd/>
          </a:ln>
        </p:spPr>
      </p:sp>
      <p:sp>
        <p:nvSpPr>
          <p:cNvPr id="1955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Rot="1" noChangeAspect="1" noTextEdit="1"/>
          </p:cNvSpPr>
          <p:nvPr>
            <p:ph type="sldImg"/>
          </p:nvPr>
        </p:nvSpPr>
        <p:spPr bwMode="auto">
          <a:noFill/>
          <a:ln>
            <a:solidFill>
              <a:srgbClr val="000000"/>
            </a:solidFill>
            <a:miter lim="800000"/>
            <a:headEnd/>
            <a:tailEnd/>
          </a:ln>
        </p:spPr>
      </p:sp>
      <p:sp>
        <p:nvSpPr>
          <p:cNvPr id="1976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cxnSp>
        <p:nvCxnSpPr>
          <p:cNvPr id="4" name="7 Conector recto"/>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13 Elipse"/>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28" name="27 Título"/>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s-ES" smtClean="0"/>
              <a:t>Haga clic para modificar el estilo de título del patrón</a:t>
            </a:r>
            <a:endParaRPr lang="en-US"/>
          </a:p>
        </p:txBody>
      </p:sp>
      <p:sp>
        <p:nvSpPr>
          <p:cNvPr id="7" name="14 Marcador de fecha"/>
          <p:cNvSpPr>
            <a:spLocks noGrp="1"/>
          </p:cNvSpPr>
          <p:nvPr>
            <p:ph type="dt" sz="half" idx="10"/>
          </p:nvPr>
        </p:nvSpPr>
        <p:spPr/>
        <p:txBody>
          <a:bodyPr/>
          <a:lstStyle>
            <a:lvl1pPr>
              <a:defRPr/>
            </a:lvl1pPr>
          </a:lstStyle>
          <a:p>
            <a:pPr>
              <a:defRPr/>
            </a:pPr>
            <a:fld id="{5763B826-3B2D-43BA-A459-1D54610ED061}" type="datetimeFigureOut">
              <a:rPr lang="es-UY"/>
              <a:pPr>
                <a:defRPr/>
              </a:pPr>
              <a:t>18/08/2014</a:t>
            </a:fld>
            <a:endParaRPr lang="es-UY"/>
          </a:p>
        </p:txBody>
      </p:sp>
      <p:sp>
        <p:nvSpPr>
          <p:cNvPr id="8" name="15 Marcador de número de diapositiva"/>
          <p:cNvSpPr>
            <a:spLocks noGrp="1"/>
          </p:cNvSpPr>
          <p:nvPr>
            <p:ph type="sldNum" sz="quarter" idx="11"/>
          </p:nvPr>
        </p:nvSpPr>
        <p:spPr/>
        <p:txBody>
          <a:bodyPr/>
          <a:lstStyle>
            <a:lvl1pPr>
              <a:defRPr/>
            </a:lvl1pPr>
          </a:lstStyle>
          <a:p>
            <a:pPr>
              <a:defRPr/>
            </a:pPr>
            <a:fld id="{19327C50-B6B7-43DA-9C72-285425E1B911}" type="slidenum">
              <a:rPr lang="es-UY"/>
              <a:pPr>
                <a:defRPr/>
              </a:pPr>
              <a:t>‹Nº›</a:t>
            </a:fld>
            <a:endParaRPr lang="es-UY"/>
          </a:p>
        </p:txBody>
      </p:sp>
      <p:sp>
        <p:nvSpPr>
          <p:cNvPr id="10" name="16 Marcador de pie de página"/>
          <p:cNvSpPr>
            <a:spLocks noGrp="1"/>
          </p:cNvSpPr>
          <p:nvPr>
            <p:ph type="ftr" sz="quarter" idx="12"/>
          </p:nvPr>
        </p:nvSpPr>
        <p:spPr/>
        <p:txBody>
          <a:bodyPr/>
          <a:lstStyle>
            <a:lvl1pPr>
              <a:defRPr/>
            </a:lvl1pPr>
          </a:lstStyle>
          <a:p>
            <a:pPr>
              <a:defRPr/>
            </a:pPr>
            <a:endParaRPr lang="es-U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F0E3B502-3AD4-4287-AFAD-0D980257B53C}" type="datetimeFigureOut">
              <a:rPr lang="es-UY"/>
              <a:pPr>
                <a:defRPr/>
              </a:pPr>
              <a:t>18/08/2014</a:t>
            </a:fld>
            <a:endParaRPr lang="es-UY"/>
          </a:p>
        </p:txBody>
      </p:sp>
      <p:sp>
        <p:nvSpPr>
          <p:cNvPr id="5" name="9 Marcador de pie de página"/>
          <p:cNvSpPr>
            <a:spLocks noGrp="1"/>
          </p:cNvSpPr>
          <p:nvPr>
            <p:ph type="ftr" sz="quarter" idx="11"/>
          </p:nvPr>
        </p:nvSpPr>
        <p:spPr/>
        <p:txBody>
          <a:bodyPr/>
          <a:lstStyle>
            <a:lvl1pPr>
              <a:defRPr/>
            </a:lvl1pPr>
          </a:lstStyle>
          <a:p>
            <a:pPr>
              <a:defRPr/>
            </a:pPr>
            <a:endParaRPr lang="es-UY"/>
          </a:p>
        </p:txBody>
      </p:sp>
      <p:sp>
        <p:nvSpPr>
          <p:cNvPr id="6" name="21 Marcador de número de diapositiva"/>
          <p:cNvSpPr>
            <a:spLocks noGrp="1"/>
          </p:cNvSpPr>
          <p:nvPr>
            <p:ph type="sldNum" sz="quarter" idx="12"/>
          </p:nvPr>
        </p:nvSpPr>
        <p:spPr/>
        <p:txBody>
          <a:bodyPr/>
          <a:lstStyle>
            <a:lvl1pPr>
              <a:defRPr/>
            </a:lvl1pPr>
          </a:lstStyle>
          <a:p>
            <a:pPr>
              <a:defRPr/>
            </a:pPr>
            <a:fld id="{E43EFA73-25F6-49B0-B0A6-DB6675652DB6}" type="slidenum">
              <a:rPr lang="es-UY"/>
              <a:pPr>
                <a:defRPr/>
              </a:pPr>
              <a:t>‹Nº›</a:t>
            </a:fld>
            <a:endParaRPr lang="es-U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DC4B9CE0-846A-4049-92C5-DECC1D405C3D}" type="datetimeFigureOut">
              <a:rPr lang="es-UY"/>
              <a:pPr>
                <a:defRPr/>
              </a:pPr>
              <a:t>18/08/2014</a:t>
            </a:fld>
            <a:endParaRPr lang="es-UY"/>
          </a:p>
        </p:txBody>
      </p:sp>
      <p:sp>
        <p:nvSpPr>
          <p:cNvPr id="5" name="9 Marcador de pie de página"/>
          <p:cNvSpPr>
            <a:spLocks noGrp="1"/>
          </p:cNvSpPr>
          <p:nvPr>
            <p:ph type="ftr" sz="quarter" idx="11"/>
          </p:nvPr>
        </p:nvSpPr>
        <p:spPr/>
        <p:txBody>
          <a:bodyPr/>
          <a:lstStyle>
            <a:lvl1pPr>
              <a:defRPr/>
            </a:lvl1pPr>
          </a:lstStyle>
          <a:p>
            <a:pPr>
              <a:defRPr/>
            </a:pPr>
            <a:endParaRPr lang="es-UY"/>
          </a:p>
        </p:txBody>
      </p:sp>
      <p:sp>
        <p:nvSpPr>
          <p:cNvPr id="6" name="21 Marcador de número de diapositiva"/>
          <p:cNvSpPr>
            <a:spLocks noGrp="1"/>
          </p:cNvSpPr>
          <p:nvPr>
            <p:ph type="sldNum" sz="quarter" idx="12"/>
          </p:nvPr>
        </p:nvSpPr>
        <p:spPr/>
        <p:txBody>
          <a:bodyPr/>
          <a:lstStyle>
            <a:lvl1pPr>
              <a:defRPr/>
            </a:lvl1pPr>
          </a:lstStyle>
          <a:p>
            <a:pPr>
              <a:defRPr/>
            </a:pPr>
            <a:fld id="{E7AF942F-B4ED-46F4-900E-0360C25314A5}" type="slidenum">
              <a:rPr lang="es-UY"/>
              <a:pPr>
                <a:defRPr/>
              </a:pPr>
              <a:t>‹Nº›</a:t>
            </a:fld>
            <a:endParaRPr lang="es-U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7" name="16 Título"/>
          <p:cNvSpPr>
            <a:spLocks noGrp="1"/>
          </p:cNvSpPr>
          <p:nvPr>
            <p:ph type="title"/>
          </p:nvPr>
        </p:nvSpPr>
        <p:spPr/>
        <p:txBody>
          <a:bodyPr rtlCol="0"/>
          <a:lstStyle/>
          <a:p>
            <a:r>
              <a:rPr lang="es-ES" smtClean="0"/>
              <a:t>Haga clic para modificar el estilo de título del patrón</a:t>
            </a:r>
            <a:endParaRPr lang="en-US"/>
          </a:p>
        </p:txBody>
      </p:sp>
      <p:sp>
        <p:nvSpPr>
          <p:cNvPr id="4" name="23 Marcador de fecha"/>
          <p:cNvSpPr>
            <a:spLocks noGrp="1"/>
          </p:cNvSpPr>
          <p:nvPr>
            <p:ph type="dt" sz="half" idx="10"/>
          </p:nvPr>
        </p:nvSpPr>
        <p:spPr/>
        <p:txBody>
          <a:bodyPr/>
          <a:lstStyle>
            <a:lvl1pPr>
              <a:defRPr/>
            </a:lvl1pPr>
          </a:lstStyle>
          <a:p>
            <a:pPr>
              <a:defRPr/>
            </a:pPr>
            <a:fld id="{975E8994-6836-481F-9BDA-1E519C8477A1}" type="datetimeFigureOut">
              <a:rPr lang="es-UY"/>
              <a:pPr>
                <a:defRPr/>
              </a:pPr>
              <a:t>18/08/2014</a:t>
            </a:fld>
            <a:endParaRPr lang="es-UY"/>
          </a:p>
        </p:txBody>
      </p:sp>
      <p:sp>
        <p:nvSpPr>
          <p:cNvPr id="5" name="9 Marcador de pie de página"/>
          <p:cNvSpPr>
            <a:spLocks noGrp="1"/>
          </p:cNvSpPr>
          <p:nvPr>
            <p:ph type="ftr" sz="quarter" idx="11"/>
          </p:nvPr>
        </p:nvSpPr>
        <p:spPr/>
        <p:txBody>
          <a:bodyPr/>
          <a:lstStyle>
            <a:lvl1pPr>
              <a:defRPr/>
            </a:lvl1pPr>
          </a:lstStyle>
          <a:p>
            <a:pPr>
              <a:defRPr/>
            </a:pPr>
            <a:endParaRPr lang="es-UY"/>
          </a:p>
        </p:txBody>
      </p:sp>
      <p:sp>
        <p:nvSpPr>
          <p:cNvPr id="6" name="21 Marcador de número de diapositiva"/>
          <p:cNvSpPr>
            <a:spLocks noGrp="1"/>
          </p:cNvSpPr>
          <p:nvPr>
            <p:ph type="sldNum" sz="quarter" idx="12"/>
          </p:nvPr>
        </p:nvSpPr>
        <p:spPr/>
        <p:txBody>
          <a:bodyPr/>
          <a:lstStyle>
            <a:lvl1pPr>
              <a:defRPr/>
            </a:lvl1pPr>
          </a:lstStyle>
          <a:p>
            <a:pPr>
              <a:defRPr/>
            </a:pPr>
            <a:fld id="{F75449EC-8E2C-48FB-9D7E-FF1A892C6B04}" type="slidenum">
              <a:rPr lang="es-UY"/>
              <a:pPr>
                <a:defRPr/>
              </a:pPr>
              <a:t>‹Nº›</a:t>
            </a:fld>
            <a:endParaRPr lang="es-U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cxnSp>
        <p:nvCxnSpPr>
          <p:cNvPr id="4" name="6 Conector recto"/>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C365642-0698-4A13-956A-F3DE097208F6}" type="datetimeFigureOut">
              <a:rPr lang="es-UY"/>
              <a:pPr>
                <a:defRPr/>
              </a:pPr>
              <a:t>18/08/2014</a:t>
            </a:fld>
            <a:endParaRPr lang="es-UY"/>
          </a:p>
        </p:txBody>
      </p:sp>
      <p:sp>
        <p:nvSpPr>
          <p:cNvPr id="6" name="4 Marcador de pie de página"/>
          <p:cNvSpPr>
            <a:spLocks noGrp="1"/>
          </p:cNvSpPr>
          <p:nvPr>
            <p:ph type="ftr" sz="quarter" idx="11"/>
          </p:nvPr>
        </p:nvSpPr>
        <p:spPr/>
        <p:txBody>
          <a:bodyPr/>
          <a:lstStyle>
            <a:lvl1pPr>
              <a:defRPr/>
            </a:lvl1pPr>
          </a:lstStyle>
          <a:p>
            <a:pPr>
              <a:defRPr/>
            </a:pPr>
            <a:endParaRPr lang="es-UY"/>
          </a:p>
        </p:txBody>
      </p:sp>
      <p:sp>
        <p:nvSpPr>
          <p:cNvPr id="7" name="5 Marcador de número de diapositiva"/>
          <p:cNvSpPr>
            <a:spLocks noGrp="1"/>
          </p:cNvSpPr>
          <p:nvPr>
            <p:ph type="sldNum" sz="quarter" idx="12"/>
          </p:nvPr>
        </p:nvSpPr>
        <p:spPr/>
        <p:txBody>
          <a:bodyPr/>
          <a:lstStyle>
            <a:lvl1pPr>
              <a:defRPr/>
            </a:lvl1pPr>
          </a:lstStyle>
          <a:p>
            <a:pPr>
              <a:defRPr/>
            </a:pPr>
            <a:fld id="{89598AF8-BC72-4D9D-BE03-18E2810C5036}" type="slidenum">
              <a:rPr lang="es-UY"/>
              <a:pPr>
                <a:defRPr/>
              </a:pPr>
              <a:t>‹Nº›</a:t>
            </a:fld>
            <a:endParaRPr lang="es-U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11" name="10 Marcador de contenido"/>
          <p:cNvSpPr>
            <a:spLocks noGrp="1"/>
          </p:cNvSpPr>
          <p:nvPr>
            <p:ph sz="half" idx="1"/>
          </p:nvPr>
        </p:nvSpPr>
        <p:spPr>
          <a:xfrm>
            <a:off x="457200" y="1524000"/>
            <a:ext cx="4059936"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half" idx="2"/>
          </p:nvPr>
        </p:nvSpPr>
        <p:spPr>
          <a:xfrm>
            <a:off x="4648200" y="1524000"/>
            <a:ext cx="4059936"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3 Marcador de fecha"/>
          <p:cNvSpPr>
            <a:spLocks noGrp="1"/>
          </p:cNvSpPr>
          <p:nvPr>
            <p:ph type="dt" sz="half" idx="10"/>
          </p:nvPr>
        </p:nvSpPr>
        <p:spPr/>
        <p:txBody>
          <a:bodyPr/>
          <a:lstStyle>
            <a:lvl1pPr>
              <a:defRPr/>
            </a:lvl1pPr>
          </a:lstStyle>
          <a:p>
            <a:pPr>
              <a:defRPr/>
            </a:pPr>
            <a:fld id="{0648B358-7955-4628-B40E-3482CD5C2936}" type="datetimeFigureOut">
              <a:rPr lang="es-UY"/>
              <a:pPr>
                <a:defRPr/>
              </a:pPr>
              <a:t>18/08/2014</a:t>
            </a:fld>
            <a:endParaRPr lang="es-UY"/>
          </a:p>
        </p:txBody>
      </p:sp>
      <p:sp>
        <p:nvSpPr>
          <p:cNvPr id="6" name="9 Marcador de pie de página"/>
          <p:cNvSpPr>
            <a:spLocks noGrp="1"/>
          </p:cNvSpPr>
          <p:nvPr>
            <p:ph type="ftr" sz="quarter" idx="11"/>
          </p:nvPr>
        </p:nvSpPr>
        <p:spPr/>
        <p:txBody>
          <a:bodyPr/>
          <a:lstStyle>
            <a:lvl1pPr>
              <a:defRPr/>
            </a:lvl1pPr>
          </a:lstStyle>
          <a:p>
            <a:pPr>
              <a:defRPr/>
            </a:pPr>
            <a:endParaRPr lang="es-UY"/>
          </a:p>
        </p:txBody>
      </p:sp>
      <p:sp>
        <p:nvSpPr>
          <p:cNvPr id="7" name="21 Marcador de número de diapositiva"/>
          <p:cNvSpPr>
            <a:spLocks noGrp="1"/>
          </p:cNvSpPr>
          <p:nvPr>
            <p:ph type="sldNum" sz="quarter" idx="12"/>
          </p:nvPr>
        </p:nvSpPr>
        <p:spPr/>
        <p:txBody>
          <a:bodyPr/>
          <a:lstStyle>
            <a:lvl1pPr>
              <a:defRPr/>
            </a:lvl1pPr>
          </a:lstStyle>
          <a:p>
            <a:pPr>
              <a:defRPr/>
            </a:pPr>
            <a:fld id="{A0421731-3C7E-4FA8-B0DF-1F417D74CAD5}" type="slidenum">
              <a:rPr lang="es-UY"/>
              <a:pPr>
                <a:defRPr/>
              </a:pPr>
              <a:t>‹Nº›</a:t>
            </a:fld>
            <a:endParaRPr lang="es-U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cxnSp>
        <p:nvCxnSpPr>
          <p:cNvPr id="7" name="9 Conector recto"/>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16 Conector recto"/>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34" name="33 Marcador de contenido"/>
          <p:cNvSpPr>
            <a:spLocks noGrp="1"/>
          </p:cNvSpPr>
          <p:nvPr>
            <p:ph sz="quarter" idx="4"/>
          </p:nvPr>
        </p:nvSpPr>
        <p:spPr>
          <a:xfrm>
            <a:off x="4649788" y="2201896"/>
            <a:ext cx="4038600"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 name="1 Título"/>
          <p:cNvSpPr>
            <a:spLocks noGrp="1"/>
          </p:cNvSpPr>
          <p:nvPr>
            <p:ph type="title"/>
          </p:nvPr>
        </p:nvSpPr>
        <p:spPr>
          <a:xfrm>
            <a:off x="457200" y="155448"/>
            <a:ext cx="8229600" cy="1143000"/>
          </a:xfrm>
        </p:spPr>
        <p:txBody>
          <a:bodyPr/>
          <a:lstStyle>
            <a:lvl1pPr>
              <a:defRPr/>
            </a:lvl1pPr>
          </a:lstStyle>
          <a:p>
            <a:r>
              <a:rPr lang="es-ES" smtClean="0"/>
              <a:t>Haga clic para modificar el estilo de título del patrón</a:t>
            </a:r>
            <a:endParaRPr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9" name="8 Marcador de número de diapositiva"/>
          <p:cNvSpPr>
            <a:spLocks noGrp="1"/>
          </p:cNvSpPr>
          <p:nvPr>
            <p:ph type="sldNum" sz="quarter" idx="10"/>
          </p:nvPr>
        </p:nvSpPr>
        <p:spPr/>
        <p:txBody>
          <a:bodyPr/>
          <a:lstStyle>
            <a:lvl1pPr>
              <a:defRPr/>
            </a:lvl1pPr>
          </a:lstStyle>
          <a:p>
            <a:pPr>
              <a:defRPr/>
            </a:pPr>
            <a:fld id="{126EC88C-C42C-47EF-ADD4-2A24343143C1}" type="slidenum">
              <a:rPr lang="es-UY"/>
              <a:pPr>
                <a:defRPr/>
              </a:pPr>
              <a:t>‹Nº›</a:t>
            </a:fld>
            <a:endParaRPr lang="es-UY"/>
          </a:p>
        </p:txBody>
      </p:sp>
      <p:sp>
        <p:nvSpPr>
          <p:cNvPr id="10" name="7 Marcador de pie de página"/>
          <p:cNvSpPr>
            <a:spLocks noGrp="1"/>
          </p:cNvSpPr>
          <p:nvPr>
            <p:ph type="ftr" sz="quarter" idx="11"/>
          </p:nvPr>
        </p:nvSpPr>
        <p:spPr/>
        <p:txBody>
          <a:bodyPr/>
          <a:lstStyle>
            <a:lvl1pPr>
              <a:defRPr/>
            </a:lvl1pPr>
          </a:lstStyle>
          <a:p>
            <a:pPr>
              <a:defRPr/>
            </a:pPr>
            <a:endParaRPr lang="es-UY"/>
          </a:p>
        </p:txBody>
      </p:sp>
      <p:sp>
        <p:nvSpPr>
          <p:cNvPr id="11" name="6 Marcador de fecha"/>
          <p:cNvSpPr>
            <a:spLocks noGrp="1"/>
          </p:cNvSpPr>
          <p:nvPr>
            <p:ph type="dt" sz="half" idx="12"/>
          </p:nvPr>
        </p:nvSpPr>
        <p:spPr/>
        <p:txBody>
          <a:bodyPr/>
          <a:lstStyle>
            <a:lvl1pPr>
              <a:defRPr/>
            </a:lvl1pPr>
          </a:lstStyle>
          <a:p>
            <a:pPr>
              <a:defRPr/>
            </a:pPr>
            <a:fld id="{033E5CCC-401B-411F-81CB-24E7808B3627}" type="datetimeFigureOut">
              <a:rPr lang="es-UY"/>
              <a:pPr>
                <a:defRPr/>
              </a:pPr>
              <a:t>18/08/2014</a:t>
            </a:fld>
            <a:endParaRPr lang="es-U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3 Marcador de fecha"/>
          <p:cNvSpPr>
            <a:spLocks noGrp="1"/>
          </p:cNvSpPr>
          <p:nvPr>
            <p:ph type="dt" sz="half" idx="10"/>
          </p:nvPr>
        </p:nvSpPr>
        <p:spPr/>
        <p:txBody>
          <a:bodyPr/>
          <a:lstStyle>
            <a:lvl1pPr>
              <a:defRPr/>
            </a:lvl1pPr>
          </a:lstStyle>
          <a:p>
            <a:pPr>
              <a:defRPr/>
            </a:pPr>
            <a:fld id="{7825F676-525E-4F0F-B79E-BC3D407F1757}" type="datetimeFigureOut">
              <a:rPr lang="es-UY"/>
              <a:pPr>
                <a:defRPr/>
              </a:pPr>
              <a:t>18/08/2014</a:t>
            </a:fld>
            <a:endParaRPr lang="es-UY"/>
          </a:p>
        </p:txBody>
      </p:sp>
      <p:sp>
        <p:nvSpPr>
          <p:cNvPr id="4" name="9 Marcador de pie de página"/>
          <p:cNvSpPr>
            <a:spLocks noGrp="1"/>
          </p:cNvSpPr>
          <p:nvPr>
            <p:ph type="ftr" sz="quarter" idx="11"/>
          </p:nvPr>
        </p:nvSpPr>
        <p:spPr/>
        <p:txBody>
          <a:bodyPr/>
          <a:lstStyle>
            <a:lvl1pPr>
              <a:defRPr/>
            </a:lvl1pPr>
          </a:lstStyle>
          <a:p>
            <a:pPr>
              <a:defRPr/>
            </a:pPr>
            <a:endParaRPr lang="es-UY"/>
          </a:p>
        </p:txBody>
      </p:sp>
      <p:sp>
        <p:nvSpPr>
          <p:cNvPr id="5" name="21 Marcador de número de diapositiva"/>
          <p:cNvSpPr>
            <a:spLocks noGrp="1"/>
          </p:cNvSpPr>
          <p:nvPr>
            <p:ph type="sldNum" sz="quarter" idx="12"/>
          </p:nvPr>
        </p:nvSpPr>
        <p:spPr/>
        <p:txBody>
          <a:bodyPr/>
          <a:lstStyle>
            <a:lvl1pPr>
              <a:defRPr/>
            </a:lvl1pPr>
          </a:lstStyle>
          <a:p>
            <a:pPr>
              <a:defRPr/>
            </a:pPr>
            <a:fld id="{2048499D-BC72-462C-BBFE-8CC74FAA024C}" type="slidenum">
              <a:rPr lang="es-UY"/>
              <a:pPr>
                <a:defRPr/>
              </a:pPr>
              <a:t>‹Nº›</a:t>
            </a:fld>
            <a:endParaRPr lang="es-U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23 Marcador de fecha"/>
          <p:cNvSpPr>
            <a:spLocks noGrp="1"/>
          </p:cNvSpPr>
          <p:nvPr>
            <p:ph type="dt" sz="half" idx="10"/>
          </p:nvPr>
        </p:nvSpPr>
        <p:spPr/>
        <p:txBody>
          <a:bodyPr/>
          <a:lstStyle>
            <a:lvl1pPr>
              <a:defRPr/>
            </a:lvl1pPr>
          </a:lstStyle>
          <a:p>
            <a:pPr>
              <a:defRPr/>
            </a:pPr>
            <a:fld id="{3DDCD06B-8EF0-4EBD-90D0-9FB61BE8AA77}" type="datetimeFigureOut">
              <a:rPr lang="es-UY"/>
              <a:pPr>
                <a:defRPr/>
              </a:pPr>
              <a:t>18/08/2014</a:t>
            </a:fld>
            <a:endParaRPr lang="es-UY"/>
          </a:p>
        </p:txBody>
      </p:sp>
      <p:sp>
        <p:nvSpPr>
          <p:cNvPr id="3" name="9 Marcador de pie de página"/>
          <p:cNvSpPr>
            <a:spLocks noGrp="1"/>
          </p:cNvSpPr>
          <p:nvPr>
            <p:ph type="ftr" sz="quarter" idx="11"/>
          </p:nvPr>
        </p:nvSpPr>
        <p:spPr/>
        <p:txBody>
          <a:bodyPr/>
          <a:lstStyle>
            <a:lvl1pPr>
              <a:defRPr/>
            </a:lvl1pPr>
          </a:lstStyle>
          <a:p>
            <a:pPr>
              <a:defRPr/>
            </a:pPr>
            <a:endParaRPr lang="es-UY"/>
          </a:p>
        </p:txBody>
      </p:sp>
      <p:sp>
        <p:nvSpPr>
          <p:cNvPr id="4" name="21 Marcador de número de diapositiva"/>
          <p:cNvSpPr>
            <a:spLocks noGrp="1"/>
          </p:cNvSpPr>
          <p:nvPr>
            <p:ph type="sldNum" sz="quarter" idx="12"/>
          </p:nvPr>
        </p:nvSpPr>
        <p:spPr/>
        <p:txBody>
          <a:bodyPr/>
          <a:lstStyle>
            <a:lvl1pPr>
              <a:defRPr/>
            </a:lvl1pPr>
          </a:lstStyle>
          <a:p>
            <a:pPr>
              <a:defRPr/>
            </a:pPr>
            <a:fld id="{13311902-95A1-4B1B-8E3D-0D7C71CD2FBA}" type="slidenum">
              <a:rPr lang="es-UY"/>
              <a:pPr>
                <a:defRPr/>
              </a:pPr>
              <a:t>‹Nº›</a:t>
            </a:fld>
            <a:endParaRPr lang="es-U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3" name="2 Marcador de texto"/>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s-ES" smtClean="0"/>
              <a:t>Haga clic para modificar el estilo de título del patrón</a:t>
            </a:r>
            <a:endParaRPr lang="en-US"/>
          </a:p>
        </p:txBody>
      </p:sp>
      <p:sp>
        <p:nvSpPr>
          <p:cNvPr id="5" name="23 Marcador de fecha"/>
          <p:cNvSpPr>
            <a:spLocks noGrp="1"/>
          </p:cNvSpPr>
          <p:nvPr>
            <p:ph type="dt" sz="half" idx="10"/>
          </p:nvPr>
        </p:nvSpPr>
        <p:spPr/>
        <p:txBody>
          <a:bodyPr/>
          <a:lstStyle>
            <a:lvl1pPr>
              <a:defRPr/>
            </a:lvl1pPr>
          </a:lstStyle>
          <a:p>
            <a:pPr>
              <a:defRPr/>
            </a:pPr>
            <a:fld id="{5442BEAF-9B8D-44EA-92CB-A34278ED4D5B}" type="datetimeFigureOut">
              <a:rPr lang="es-UY"/>
              <a:pPr>
                <a:defRPr/>
              </a:pPr>
              <a:t>18/08/2014</a:t>
            </a:fld>
            <a:endParaRPr lang="es-UY"/>
          </a:p>
        </p:txBody>
      </p:sp>
      <p:sp>
        <p:nvSpPr>
          <p:cNvPr id="6" name="9 Marcador de pie de página"/>
          <p:cNvSpPr>
            <a:spLocks noGrp="1"/>
          </p:cNvSpPr>
          <p:nvPr>
            <p:ph type="ftr" sz="quarter" idx="11"/>
          </p:nvPr>
        </p:nvSpPr>
        <p:spPr/>
        <p:txBody>
          <a:bodyPr/>
          <a:lstStyle>
            <a:lvl1pPr>
              <a:defRPr/>
            </a:lvl1pPr>
          </a:lstStyle>
          <a:p>
            <a:pPr>
              <a:defRPr/>
            </a:pPr>
            <a:endParaRPr lang="es-UY"/>
          </a:p>
        </p:txBody>
      </p:sp>
      <p:sp>
        <p:nvSpPr>
          <p:cNvPr id="7" name="21 Marcador de número de diapositiva"/>
          <p:cNvSpPr>
            <a:spLocks noGrp="1"/>
          </p:cNvSpPr>
          <p:nvPr>
            <p:ph type="sldNum" sz="quarter" idx="12"/>
          </p:nvPr>
        </p:nvSpPr>
        <p:spPr/>
        <p:txBody>
          <a:bodyPr/>
          <a:lstStyle>
            <a:lvl1pPr>
              <a:defRPr/>
            </a:lvl1pPr>
          </a:lstStyle>
          <a:p>
            <a:pPr>
              <a:defRPr/>
            </a:pPr>
            <a:fld id="{AAB0B204-463E-4055-90EC-FF2FA0FE9CC1}" type="slidenum">
              <a:rPr lang="es-UY"/>
              <a:pPr>
                <a:defRPr/>
              </a:pPr>
              <a:t>‹Nº›</a:t>
            </a:fld>
            <a:endParaRPr lang="es-U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s-ES" noProof="0" smtClean="0"/>
              <a:t>Haga clic en el icono para agregar una imagen</a:t>
            </a:r>
            <a:endParaRPr lang="en-US" noProof="0"/>
          </a:p>
        </p:txBody>
      </p:sp>
      <p:sp>
        <p:nvSpPr>
          <p:cNvPr id="4" name="3 Marcador de texto"/>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23 Marcador de fecha"/>
          <p:cNvSpPr>
            <a:spLocks noGrp="1"/>
          </p:cNvSpPr>
          <p:nvPr>
            <p:ph type="dt" sz="half" idx="10"/>
          </p:nvPr>
        </p:nvSpPr>
        <p:spPr/>
        <p:txBody>
          <a:bodyPr/>
          <a:lstStyle>
            <a:lvl1pPr>
              <a:defRPr/>
            </a:lvl1pPr>
          </a:lstStyle>
          <a:p>
            <a:pPr>
              <a:defRPr/>
            </a:pPr>
            <a:fld id="{827D054B-2A83-4FF6-A4DD-800B24B7A53C}" type="datetimeFigureOut">
              <a:rPr lang="es-UY"/>
              <a:pPr>
                <a:defRPr/>
              </a:pPr>
              <a:t>18/08/2014</a:t>
            </a:fld>
            <a:endParaRPr lang="es-UY"/>
          </a:p>
        </p:txBody>
      </p:sp>
      <p:sp>
        <p:nvSpPr>
          <p:cNvPr id="6" name="9 Marcador de pie de página"/>
          <p:cNvSpPr>
            <a:spLocks noGrp="1"/>
          </p:cNvSpPr>
          <p:nvPr>
            <p:ph type="ftr" sz="quarter" idx="11"/>
          </p:nvPr>
        </p:nvSpPr>
        <p:spPr/>
        <p:txBody>
          <a:bodyPr/>
          <a:lstStyle>
            <a:lvl1pPr>
              <a:defRPr/>
            </a:lvl1pPr>
          </a:lstStyle>
          <a:p>
            <a:pPr>
              <a:defRPr/>
            </a:pPr>
            <a:endParaRPr lang="es-UY"/>
          </a:p>
        </p:txBody>
      </p:sp>
      <p:sp>
        <p:nvSpPr>
          <p:cNvPr id="7" name="21 Marcador de número de diapositiva"/>
          <p:cNvSpPr>
            <a:spLocks noGrp="1"/>
          </p:cNvSpPr>
          <p:nvPr>
            <p:ph type="sldNum" sz="quarter" idx="12"/>
          </p:nvPr>
        </p:nvSpPr>
        <p:spPr/>
        <p:txBody>
          <a:bodyPr/>
          <a:lstStyle>
            <a:lvl1pPr>
              <a:defRPr/>
            </a:lvl1pPr>
          </a:lstStyle>
          <a:p>
            <a:pPr>
              <a:defRPr/>
            </a:pPr>
            <a:fld id="{E4BC5C7D-1778-454C-9A5D-0C6157A88C61}" type="slidenum">
              <a:rPr lang="es-UY"/>
              <a:pPr>
                <a:defRPr/>
              </a:pPr>
              <a:t>‹Nº›</a:t>
            </a:fld>
            <a:endParaRPr lang="es-U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8 Marcador de texto"/>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4" name="23 Marcador de fecha"/>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fld id="{00217F6F-007B-45D4-9FAC-1BA6D89DE2D9}" type="datetimeFigureOut">
              <a:rPr lang="es-UY"/>
              <a:pPr>
                <a:defRPr/>
              </a:pPr>
              <a:t>18/08/2014</a:t>
            </a:fld>
            <a:endParaRPr lang="es-UY"/>
          </a:p>
        </p:txBody>
      </p:sp>
      <p:sp>
        <p:nvSpPr>
          <p:cNvPr id="10" name="9 Marcador de pie de página"/>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s-UY"/>
          </a:p>
        </p:txBody>
      </p:sp>
      <p:sp>
        <p:nvSpPr>
          <p:cNvPr id="22" name="21 Marcador de número de diapositiva"/>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5DDE5A15-9C7E-40D2-8DA7-8BA3160FAF52}" type="slidenum">
              <a:rPr lang="es-UY"/>
              <a:pPr>
                <a:defRPr/>
              </a:pPr>
              <a:t>‹Nº›</a:t>
            </a:fld>
            <a:endParaRPr lang="es-UY"/>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s-ES" smtClean="0"/>
              <a:t>Haga clic para modificar el estilo de título del patrón</a:t>
            </a:r>
            <a:endParaRPr lang="en-US"/>
          </a:p>
        </p:txBody>
      </p:sp>
    </p:spTree>
  </p:cSld>
  <p:clrMap bg1="dk1" tx1="lt1" bg2="dk2" tx2="lt2" accent1="accent1" accent2="accent2" accent3="accent3" accent4="accent4" accent5="accent5" accent6="accent6" hlink="hlink" folHlink="folHlink"/>
  <p:sldLayoutIdLst>
    <p:sldLayoutId id="2147483924" r:id="rId1"/>
    <p:sldLayoutId id="2147483923" r:id="rId2"/>
    <p:sldLayoutId id="2147483925" r:id="rId3"/>
    <p:sldLayoutId id="2147483922" r:id="rId4"/>
    <p:sldLayoutId id="2147483926" r:id="rId5"/>
    <p:sldLayoutId id="2147483921" r:id="rId6"/>
    <p:sldLayoutId id="2147483920" r:id="rId7"/>
    <p:sldLayoutId id="2147483919" r:id="rId8"/>
    <p:sldLayoutId id="2147483918" r:id="rId9"/>
    <p:sldLayoutId id="2147483917" r:id="rId10"/>
    <p:sldLayoutId id="2147483916"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Alicia\Desktop\01%20-%20concierto%20de%20aranjuez%20-%20adagio.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57200" y="3700463"/>
            <a:ext cx="8305800" cy="1143000"/>
          </a:xfrm>
        </p:spPr>
        <p:txBody>
          <a:bodyPr/>
          <a:lstStyle/>
          <a:p>
            <a:pPr eaLnBrk="1" hangingPunct="1">
              <a:defRPr/>
            </a:pPr>
            <a:endParaRPr lang="es-UY" sz="3600" smtClean="0"/>
          </a:p>
          <a:p>
            <a:pPr eaLnBrk="1" hangingPunct="1">
              <a:defRPr/>
            </a:pPr>
            <a:endParaRPr lang="es-UY" smtClean="0"/>
          </a:p>
        </p:txBody>
      </p:sp>
      <p:sp>
        <p:nvSpPr>
          <p:cNvPr id="2" name="1 Título"/>
          <p:cNvSpPr>
            <a:spLocks noGrp="1"/>
          </p:cNvSpPr>
          <p:nvPr>
            <p:ph type="ctrTitle"/>
          </p:nvPr>
        </p:nvSpPr>
        <p:spPr/>
        <p:txBody>
          <a:bodyPr/>
          <a:lstStyle/>
          <a:p>
            <a:pPr eaLnBrk="1" fontAlgn="auto" hangingPunct="1">
              <a:spcAft>
                <a:spcPts val="0"/>
              </a:spcAft>
              <a:defRPr/>
            </a:pPr>
            <a:r>
              <a:rPr lang="es-UY" sz="6000" smtClean="0"/>
              <a:t>LAS VANGUARDIAS </a:t>
            </a:r>
            <a:br>
              <a:rPr lang="es-UY" sz="6000" smtClean="0"/>
            </a:br>
            <a:r>
              <a:rPr lang="es-UY" sz="6000" smtClean="0"/>
              <a:t>DEL SIGLO XX</a:t>
            </a:r>
            <a:br>
              <a:rPr lang="es-UY" sz="6000" smtClean="0"/>
            </a:br>
            <a:endParaRPr lang="es-UY" sz="6000"/>
          </a:p>
        </p:txBody>
      </p:sp>
      <p:pic>
        <p:nvPicPr>
          <p:cNvPr id="4" name="01 - concierto de aranjuez - adagio.mp3">
            <a:hlinkClick r:id="" action="ppaction://media"/>
          </p:cNvPr>
          <p:cNvPicPr>
            <a:picLocks noRot="1" noChangeAspect="1"/>
          </p:cNvPicPr>
          <p:nvPr>
            <a:audioFile r:link="rId1"/>
          </p:nvPr>
        </p:nvPicPr>
        <p:blipFill>
          <a:blip r:embed="rId4" cstate="print"/>
          <a:srcRect/>
          <a:stretch>
            <a:fillRect/>
          </a:stretch>
        </p:blipFill>
        <p:spPr bwMode="auto">
          <a:xfrm>
            <a:off x="2051050" y="3141663"/>
            <a:ext cx="304800" cy="3048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Rectángulo"/>
          <p:cNvSpPr>
            <a:spLocks noChangeArrowheads="1"/>
          </p:cNvSpPr>
          <p:nvPr/>
        </p:nvSpPr>
        <p:spPr bwMode="auto">
          <a:xfrm>
            <a:off x="285750" y="785813"/>
            <a:ext cx="8358188" cy="6062662"/>
          </a:xfrm>
          <a:prstGeom prst="rect">
            <a:avLst/>
          </a:prstGeom>
          <a:noFill/>
          <a:ln w="9525">
            <a:noFill/>
            <a:miter lim="800000"/>
            <a:headEnd/>
            <a:tailEnd/>
          </a:ln>
        </p:spPr>
        <p:txBody>
          <a:bodyPr>
            <a:spAutoFit/>
          </a:bodyPr>
          <a:lstStyle/>
          <a:p>
            <a:pPr>
              <a:buFont typeface="Wingdings" pitchFamily="2" charset="2"/>
              <a:buChar char="Ø"/>
            </a:pPr>
            <a:r>
              <a:rPr lang="es-UY" sz="2800" b="1">
                <a:solidFill>
                  <a:schemeClr val="bg1"/>
                </a:solidFill>
                <a:latin typeface="Constantia" pitchFamily="18" charset="0"/>
              </a:rPr>
              <a:t> El arte de vanguardia </a:t>
            </a:r>
            <a:r>
              <a:rPr lang="es-UY" sz="2800">
                <a:solidFill>
                  <a:schemeClr val="bg1"/>
                </a:solidFill>
                <a:latin typeface="Constantia" pitchFamily="18" charset="0"/>
              </a:rPr>
              <a:t>se valdrá de dos herramientas principales:</a:t>
            </a:r>
          </a:p>
          <a:p>
            <a:endParaRPr lang="es-UY" sz="2800">
              <a:solidFill>
                <a:schemeClr val="bg1"/>
              </a:solidFill>
              <a:latin typeface="Constantia" pitchFamily="18" charset="0"/>
            </a:endParaRPr>
          </a:p>
          <a:p>
            <a:pPr lvl="3">
              <a:buFont typeface="Wingdings" pitchFamily="2" charset="2"/>
              <a:buChar char="Ø"/>
            </a:pPr>
            <a:r>
              <a:rPr lang="es-UY" sz="2800" b="1" i="1">
                <a:solidFill>
                  <a:srgbClr val="92D050"/>
                </a:solidFill>
                <a:latin typeface="Constantia" pitchFamily="18" charset="0"/>
              </a:rPr>
              <a:t>El humor</a:t>
            </a:r>
            <a:r>
              <a:rPr lang="es-UY" sz="2800" i="1">
                <a:solidFill>
                  <a:schemeClr val="bg1"/>
                </a:solidFill>
                <a:latin typeface="Constantia" pitchFamily="18" charset="0"/>
              </a:rPr>
              <a:t> </a:t>
            </a:r>
            <a:r>
              <a:rPr lang="es-UY" sz="2800">
                <a:solidFill>
                  <a:schemeClr val="bg1"/>
                </a:solidFill>
                <a:latin typeface="Constantia" pitchFamily="18" charset="0"/>
              </a:rPr>
              <a:t>, porque es útil para desmitificar y desdramatizar</a:t>
            </a:r>
          </a:p>
          <a:p>
            <a:pPr lvl="3"/>
            <a:r>
              <a:rPr lang="es-UY" sz="2800">
                <a:solidFill>
                  <a:schemeClr val="bg1"/>
                </a:solidFill>
                <a:latin typeface="Constantia" pitchFamily="18" charset="0"/>
              </a:rPr>
              <a:t> </a:t>
            </a:r>
          </a:p>
          <a:p>
            <a:pPr lvl="3">
              <a:buFont typeface="Wingdings" pitchFamily="2" charset="2"/>
              <a:buChar char="Ø"/>
            </a:pPr>
            <a:r>
              <a:rPr lang="es-UY" sz="2800" b="1" i="1">
                <a:solidFill>
                  <a:srgbClr val="92D050"/>
                </a:solidFill>
                <a:latin typeface="Constantia" pitchFamily="18" charset="0"/>
              </a:rPr>
              <a:t>La metáfora</a:t>
            </a:r>
            <a:r>
              <a:rPr lang="es-UY" sz="2800" b="1" i="1">
                <a:solidFill>
                  <a:schemeClr val="bg1"/>
                </a:solidFill>
                <a:latin typeface="Constantia" pitchFamily="18" charset="0"/>
              </a:rPr>
              <a:t> </a:t>
            </a:r>
            <a:r>
              <a:rPr lang="es-UY" sz="2800">
                <a:solidFill>
                  <a:schemeClr val="bg1"/>
                </a:solidFill>
                <a:latin typeface="Constantia" pitchFamily="18" charset="0"/>
              </a:rPr>
              <a:t>(culto a la imagen), en la que los términos que se comparan tienen poca relación entre sí.</a:t>
            </a:r>
          </a:p>
          <a:p>
            <a:pPr lvl="3"/>
            <a:r>
              <a:rPr lang="es-UY" sz="2800">
                <a:solidFill>
                  <a:schemeClr val="bg1"/>
                </a:solidFill>
                <a:latin typeface="Constantia" pitchFamily="18" charset="0"/>
              </a:rPr>
              <a:t> </a:t>
            </a:r>
          </a:p>
          <a:p>
            <a:pPr>
              <a:buFont typeface="Wingdings" pitchFamily="2" charset="2"/>
              <a:buChar char="Ø"/>
            </a:pPr>
            <a:r>
              <a:rPr lang="es-UY" sz="2800">
                <a:solidFill>
                  <a:schemeClr val="bg1"/>
                </a:solidFill>
                <a:latin typeface="Constantia" pitchFamily="18" charset="0"/>
              </a:rPr>
              <a:t> </a:t>
            </a:r>
            <a:r>
              <a:rPr lang="es-UY" sz="2800" b="1" i="1">
                <a:solidFill>
                  <a:schemeClr val="bg1"/>
                </a:solidFill>
                <a:latin typeface="Constantia" pitchFamily="18" charset="0"/>
              </a:rPr>
              <a:t>Libertad absoluta </a:t>
            </a:r>
            <a:r>
              <a:rPr lang="es-UY" sz="2800" b="1">
                <a:solidFill>
                  <a:schemeClr val="bg1"/>
                </a:solidFill>
                <a:latin typeface="Constantia" pitchFamily="18" charset="0"/>
              </a:rPr>
              <a:t>del artista</a:t>
            </a:r>
            <a:r>
              <a:rPr lang="es-UY" sz="2800">
                <a:solidFill>
                  <a:schemeClr val="bg1"/>
                </a:solidFill>
                <a:latin typeface="Constantia" pitchFamily="18" charset="0"/>
              </a:rPr>
              <a:t>. Libertad llevada </a:t>
            </a:r>
          </a:p>
          <a:p>
            <a:r>
              <a:rPr lang="es-UY" sz="2800">
                <a:solidFill>
                  <a:schemeClr val="bg1"/>
                </a:solidFill>
                <a:latin typeface="Constantia" pitchFamily="18" charset="0"/>
              </a:rPr>
              <a:t>hasta el extremo, de romper con la lógica o con los idiomas conocidos.</a:t>
            </a:r>
          </a:p>
          <a:p>
            <a:pPr>
              <a:buFont typeface="Wingdings" pitchFamily="2" charset="2"/>
              <a:buChar char="Ø"/>
            </a:pPr>
            <a:endParaRPr lang="es-UY" sz="2400">
              <a:latin typeface="Constant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75" y="500063"/>
            <a:ext cx="7572375" cy="5540375"/>
          </a:xfrm>
          <a:prstGeom prst="rect">
            <a:avLst/>
          </a:prstGeom>
        </p:spPr>
        <p:txBody>
          <a:bodyPr>
            <a:spAutoFit/>
          </a:bodyPr>
          <a:lstStyle/>
          <a:p>
            <a:pPr fontAlgn="auto">
              <a:spcBef>
                <a:spcPts val="0"/>
              </a:spcBef>
              <a:spcAft>
                <a:spcPts val="0"/>
              </a:spcAft>
              <a:defRPr/>
            </a:pPr>
            <a:endParaRPr lang="es-UY" dirty="0">
              <a:latin typeface="+mn-lt"/>
            </a:endParaRPr>
          </a:p>
          <a:p>
            <a:pPr fontAlgn="auto">
              <a:spcBef>
                <a:spcPts val="0"/>
              </a:spcBef>
              <a:spcAft>
                <a:spcPts val="0"/>
              </a:spcAft>
              <a:buFont typeface="Wingdings" pitchFamily="2" charset="2"/>
              <a:buChar char="Ø"/>
              <a:defRPr/>
            </a:pPr>
            <a:r>
              <a:rPr lang="es-UY" sz="2800" dirty="0">
                <a:latin typeface="+mn-lt"/>
              </a:rPr>
              <a:t> </a:t>
            </a:r>
            <a:r>
              <a:rPr lang="es-UY" sz="2800" dirty="0">
                <a:solidFill>
                  <a:schemeClr val="bg1"/>
                </a:solidFill>
                <a:latin typeface="+mn-lt"/>
              </a:rPr>
              <a:t>Existencia de una </a:t>
            </a:r>
            <a:r>
              <a:rPr lang="es-UY" sz="2800" b="1" i="1" dirty="0">
                <a:solidFill>
                  <a:schemeClr val="bg1"/>
                </a:solidFill>
                <a:latin typeface="+mn-lt"/>
              </a:rPr>
              <a:t>conciencia de grupo</a:t>
            </a:r>
            <a:r>
              <a:rPr lang="es-UY" sz="2800" i="1" dirty="0">
                <a:solidFill>
                  <a:schemeClr val="bg1"/>
                </a:solidFill>
                <a:latin typeface="+mn-lt"/>
              </a:rPr>
              <a:t> </a:t>
            </a:r>
            <a:r>
              <a:rPr lang="es-UY" sz="2800" dirty="0">
                <a:solidFill>
                  <a:schemeClr val="bg1"/>
                </a:solidFill>
                <a:latin typeface="+mn-lt"/>
              </a:rPr>
              <a:t>de los movimientos manifestada en:</a:t>
            </a:r>
          </a:p>
          <a:p>
            <a:pPr fontAlgn="auto">
              <a:spcBef>
                <a:spcPts val="0"/>
              </a:spcBef>
              <a:spcAft>
                <a:spcPts val="0"/>
              </a:spcAft>
              <a:defRPr/>
            </a:pPr>
            <a:endParaRPr lang="es-UY" sz="2800" dirty="0">
              <a:latin typeface="+mn-lt"/>
            </a:endParaRPr>
          </a:p>
          <a:p>
            <a:pPr fontAlgn="auto">
              <a:spcBef>
                <a:spcPts val="0"/>
              </a:spcBef>
              <a:spcAft>
                <a:spcPts val="0"/>
              </a:spcAft>
              <a:buFont typeface="Wingdings" pitchFamily="2" charset="2"/>
              <a:buChar char="Ø"/>
              <a:defRPr/>
            </a:pPr>
            <a:r>
              <a:rPr lang="es-UY" sz="2800" b="1" dirty="0">
                <a:solidFill>
                  <a:schemeClr val="accent4">
                    <a:lumMod val="50000"/>
                  </a:schemeClr>
                </a:solidFill>
                <a:latin typeface="+mn-lt"/>
              </a:rPr>
              <a:t> común sensibilidad artística</a:t>
            </a:r>
          </a:p>
          <a:p>
            <a:pPr fontAlgn="auto">
              <a:spcBef>
                <a:spcPts val="0"/>
              </a:spcBef>
              <a:spcAft>
                <a:spcPts val="0"/>
              </a:spcAft>
              <a:defRPr/>
            </a:pPr>
            <a:endParaRPr lang="es-UY" sz="2800" b="1" dirty="0">
              <a:solidFill>
                <a:schemeClr val="accent4">
                  <a:lumMod val="50000"/>
                </a:schemeClr>
              </a:solidFill>
              <a:latin typeface="+mn-lt"/>
            </a:endParaRPr>
          </a:p>
          <a:p>
            <a:pPr fontAlgn="auto">
              <a:spcBef>
                <a:spcPts val="0"/>
              </a:spcBef>
              <a:spcAft>
                <a:spcPts val="0"/>
              </a:spcAft>
              <a:buFont typeface="Wingdings" pitchFamily="2" charset="2"/>
              <a:buChar char="Ø"/>
              <a:defRPr/>
            </a:pPr>
            <a:r>
              <a:rPr lang="es-UY" sz="2800" b="1" dirty="0">
                <a:solidFill>
                  <a:schemeClr val="accent4">
                    <a:lumMod val="50000"/>
                  </a:schemeClr>
                </a:solidFill>
                <a:latin typeface="+mn-lt"/>
              </a:rPr>
              <a:t> tendencia a la institucionalización de los postulados en manifiestos </a:t>
            </a:r>
          </a:p>
          <a:p>
            <a:pPr fontAlgn="auto">
              <a:spcBef>
                <a:spcPts val="0"/>
              </a:spcBef>
              <a:spcAft>
                <a:spcPts val="0"/>
              </a:spcAft>
              <a:buFont typeface="Wingdings" pitchFamily="2" charset="2"/>
              <a:buChar char="Ø"/>
              <a:defRPr/>
            </a:pPr>
            <a:endParaRPr lang="es-UY" sz="2800" b="1" dirty="0">
              <a:solidFill>
                <a:schemeClr val="accent4">
                  <a:lumMod val="50000"/>
                </a:schemeClr>
              </a:solidFill>
              <a:latin typeface="+mn-lt"/>
            </a:endParaRPr>
          </a:p>
          <a:p>
            <a:pPr fontAlgn="auto">
              <a:spcBef>
                <a:spcPts val="0"/>
              </a:spcBef>
              <a:spcAft>
                <a:spcPts val="0"/>
              </a:spcAft>
              <a:buFont typeface="Wingdings" pitchFamily="2" charset="2"/>
              <a:buChar char="Ø"/>
              <a:defRPr/>
            </a:pPr>
            <a:r>
              <a:rPr lang="es-UY" sz="2800" b="1" dirty="0">
                <a:solidFill>
                  <a:schemeClr val="accent4">
                    <a:lumMod val="50000"/>
                  </a:schemeClr>
                </a:solidFill>
                <a:latin typeface="+mn-lt"/>
              </a:rPr>
              <a:t> existencia de órganos de expresión comunes (revistas, exposiciones, reuniones y otras actividades).</a:t>
            </a:r>
          </a:p>
          <a:p>
            <a:pPr fontAlgn="auto">
              <a:spcBef>
                <a:spcPts val="0"/>
              </a:spcBef>
              <a:spcAft>
                <a:spcPts val="0"/>
              </a:spcAft>
              <a:defRPr/>
            </a:pPr>
            <a:r>
              <a:rPr lang="es-UY" sz="2800" b="1" dirty="0">
                <a:solidFill>
                  <a:schemeClr val="accent4">
                    <a:lumMod val="50000"/>
                  </a:schemeClr>
                </a:solidFill>
                <a:latin typeface="+mn-lt"/>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Rectángulo"/>
          <p:cNvSpPr>
            <a:spLocks noChangeArrowheads="1"/>
          </p:cNvSpPr>
          <p:nvPr/>
        </p:nvSpPr>
        <p:spPr bwMode="auto">
          <a:xfrm>
            <a:off x="500063" y="642938"/>
            <a:ext cx="8143875" cy="4770437"/>
          </a:xfrm>
          <a:prstGeom prst="rect">
            <a:avLst/>
          </a:prstGeom>
          <a:noFill/>
          <a:ln w="9525">
            <a:noFill/>
            <a:miter lim="800000"/>
            <a:headEnd/>
            <a:tailEnd/>
          </a:ln>
        </p:spPr>
        <p:txBody>
          <a:bodyPr>
            <a:spAutoFit/>
          </a:bodyPr>
          <a:lstStyle/>
          <a:p>
            <a:pPr lvl="1">
              <a:buFont typeface="Wingdings" pitchFamily="2" charset="2"/>
              <a:buChar char="Ø"/>
            </a:pPr>
            <a:r>
              <a:rPr lang="es-UY" sz="2800" b="1">
                <a:latin typeface="Constantia" pitchFamily="18" charset="0"/>
              </a:rPr>
              <a:t> </a:t>
            </a:r>
            <a:r>
              <a:rPr lang="es-UY" sz="2800" b="1">
                <a:solidFill>
                  <a:schemeClr val="bg1"/>
                </a:solidFill>
                <a:latin typeface="Constantia" pitchFamily="18" charset="0"/>
              </a:rPr>
              <a:t>Relación de dependencia entre distintas artes</a:t>
            </a:r>
            <a:r>
              <a:rPr lang="es-UY" sz="2800">
                <a:solidFill>
                  <a:schemeClr val="bg1"/>
                </a:solidFill>
                <a:latin typeface="Constantia" pitchFamily="18" charset="0"/>
              </a:rPr>
              <a:t>:</a:t>
            </a:r>
          </a:p>
          <a:p>
            <a:pPr lvl="1">
              <a:buFont typeface="Wingdings" pitchFamily="2" charset="2"/>
              <a:buChar char="Ø"/>
            </a:pPr>
            <a:endParaRPr lang="es-UY" sz="2800">
              <a:solidFill>
                <a:schemeClr val="bg1"/>
              </a:solidFill>
              <a:latin typeface="Constantia" pitchFamily="18" charset="0"/>
            </a:endParaRPr>
          </a:p>
          <a:p>
            <a:pPr lvl="1"/>
            <a:r>
              <a:rPr lang="es-UY" sz="2800">
                <a:solidFill>
                  <a:schemeClr val="bg1"/>
                </a:solidFill>
                <a:latin typeface="Constantia" pitchFamily="18" charset="0"/>
              </a:rPr>
              <a:t>la pintura invade la lírica</a:t>
            </a:r>
          </a:p>
          <a:p>
            <a:pPr lvl="1"/>
            <a:r>
              <a:rPr lang="es-UY" sz="2800">
                <a:solidFill>
                  <a:schemeClr val="bg1"/>
                </a:solidFill>
                <a:latin typeface="Constantia" pitchFamily="18" charset="0"/>
              </a:rPr>
              <a:t>la música se traslada al verso </a:t>
            </a:r>
          </a:p>
          <a:p>
            <a:pPr lvl="1"/>
            <a:r>
              <a:rPr lang="es-UY" sz="2800">
                <a:solidFill>
                  <a:schemeClr val="bg1"/>
                </a:solidFill>
                <a:latin typeface="Constantia" pitchFamily="18" charset="0"/>
              </a:rPr>
              <a:t>la letra llega a los cuadros </a:t>
            </a:r>
          </a:p>
          <a:p>
            <a:pPr lvl="1"/>
            <a:r>
              <a:rPr lang="es-UY" sz="2800">
                <a:solidFill>
                  <a:schemeClr val="bg1"/>
                </a:solidFill>
                <a:latin typeface="Constantia" pitchFamily="18" charset="0"/>
              </a:rPr>
              <a:t>el pensamiento determina la plástica, etc. </a:t>
            </a:r>
          </a:p>
          <a:p>
            <a:pPr lvl="1"/>
            <a:r>
              <a:rPr lang="es-UY" sz="2800">
                <a:solidFill>
                  <a:schemeClr val="bg1"/>
                </a:solidFill>
                <a:latin typeface="Constantia" pitchFamily="18" charset="0"/>
              </a:rPr>
              <a:t>Tuvo mucha importancia el cine, visto a modo de amalgama de distintas artes: pintura, literatura, escultura, música, novela, teatro. </a:t>
            </a:r>
          </a:p>
          <a:p>
            <a:pPr lvl="1"/>
            <a:endParaRPr lang="es-UY" sz="2400">
              <a:latin typeface="Constant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2 Marcador de contenido"/>
          <p:cNvSpPr>
            <a:spLocks noGrp="1"/>
          </p:cNvSpPr>
          <p:nvPr>
            <p:ph idx="1"/>
          </p:nvPr>
        </p:nvSpPr>
        <p:spPr/>
        <p:txBody>
          <a:bodyPr/>
          <a:lstStyle/>
          <a:p>
            <a:pPr eaLnBrk="1" hangingPunct="1">
              <a:buFont typeface="Wingdings 2" pitchFamily="18" charset="2"/>
              <a:buNone/>
            </a:pPr>
            <a:r>
              <a:rPr lang="es-UY" sz="2800" smtClean="0"/>
              <a:t>	</a:t>
            </a:r>
            <a:r>
              <a:rPr lang="es-UY" sz="2800" smtClean="0">
                <a:solidFill>
                  <a:schemeClr val="bg1"/>
                </a:solidFill>
              </a:rPr>
              <a:t>Movimiento literario y artístico surgido en Italia en el primer decenio del siglo XX. Nació con un manifiesto, y varió y fijó sus propios enunciados en una serie de manifiestos. El 20 de febrero de 1909 </a:t>
            </a:r>
            <a:r>
              <a:rPr lang="es-UY" sz="2800" b="1" smtClean="0">
                <a:solidFill>
                  <a:schemeClr val="bg1"/>
                </a:solidFill>
              </a:rPr>
              <a:t>F.T. Marinetti </a:t>
            </a:r>
            <a:r>
              <a:rPr lang="es-UY" sz="2800" smtClean="0">
                <a:solidFill>
                  <a:schemeClr val="bg1"/>
                </a:solidFill>
              </a:rPr>
              <a:t>publicó en  «Le Figaro» de París un primer </a:t>
            </a:r>
            <a:r>
              <a:rPr lang="es-UY" sz="2800" b="1" i="1" smtClean="0">
                <a:solidFill>
                  <a:schemeClr val="bg1"/>
                </a:solidFill>
              </a:rPr>
              <a:t>Manifiesto </a:t>
            </a:r>
            <a:r>
              <a:rPr lang="es-UY" sz="2800" smtClean="0">
                <a:solidFill>
                  <a:schemeClr val="bg1"/>
                </a:solidFill>
              </a:rPr>
              <a:t>en el que proclamó como formas de expresión del futurismo la agresividad, la temeridad, el salto mortal, la bofetada, el puñetazo.</a:t>
            </a:r>
          </a:p>
        </p:txBody>
      </p:sp>
      <p:sp>
        <p:nvSpPr>
          <p:cNvPr id="2" name="1 Título"/>
          <p:cNvSpPr>
            <a:spLocks noGrp="1"/>
          </p:cNvSpPr>
          <p:nvPr>
            <p:ph type="title"/>
          </p:nvPr>
        </p:nvSpPr>
        <p:spPr/>
        <p:txBody>
          <a:bodyPr/>
          <a:lstStyle/>
          <a:p>
            <a:pPr eaLnBrk="1" fontAlgn="auto" hangingPunct="1">
              <a:spcAft>
                <a:spcPts val="0"/>
              </a:spcAft>
              <a:defRPr/>
            </a:pPr>
            <a:r>
              <a:rPr lang="es-UY" sz="4000" b="1" smtClean="0">
                <a:solidFill>
                  <a:schemeClr val="bg2">
                    <a:lumMod val="25000"/>
                  </a:schemeClr>
                </a:solidFill>
              </a:rPr>
              <a:t>FUTURISMO</a:t>
            </a:r>
            <a:endParaRPr lang="es-UY" sz="4000" b="1">
              <a:solidFill>
                <a:schemeClr val="bg2">
                  <a:lumMod val="2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Rectángulo"/>
          <p:cNvSpPr>
            <a:spLocks noChangeArrowheads="1"/>
          </p:cNvSpPr>
          <p:nvPr/>
        </p:nvSpPr>
        <p:spPr bwMode="auto">
          <a:xfrm>
            <a:off x="785813" y="785813"/>
            <a:ext cx="7786687" cy="5540375"/>
          </a:xfrm>
          <a:prstGeom prst="rect">
            <a:avLst/>
          </a:prstGeom>
          <a:noFill/>
          <a:ln w="9525">
            <a:noFill/>
            <a:miter lim="800000"/>
            <a:headEnd/>
            <a:tailEnd/>
          </a:ln>
        </p:spPr>
        <p:txBody>
          <a:bodyPr>
            <a:spAutoFit/>
          </a:bodyPr>
          <a:lstStyle/>
          <a:p>
            <a:r>
              <a:rPr lang="es-UY" sz="2400">
                <a:solidFill>
                  <a:srgbClr val="222222"/>
                </a:solidFill>
                <a:latin typeface="Constantia" pitchFamily="18" charset="0"/>
                <a:cs typeface="Arial" charset="0"/>
              </a:rPr>
              <a:t>El futurismo fue llamado así por su intención de romper absolutamente con el arte del pasado, con el arte tradicional (el llamado Pasadismo).</a:t>
            </a:r>
          </a:p>
          <a:p>
            <a:r>
              <a:rPr lang="es-UY" sz="2400">
                <a:solidFill>
                  <a:srgbClr val="222222"/>
                </a:solidFill>
                <a:latin typeface="Constantia" pitchFamily="18" charset="0"/>
                <a:cs typeface="Arial" charset="0"/>
              </a:rPr>
              <a:t>Además se les llama así porque mira a través de los elementos modernos como las maquinas, al futuro ya que estos buscan reconstruir al mundo, empezar de nuevo</a:t>
            </a:r>
            <a:r>
              <a:rPr lang="es-UY">
                <a:solidFill>
                  <a:srgbClr val="222222"/>
                </a:solidFill>
                <a:latin typeface="Constantia" pitchFamily="18" charset="0"/>
                <a:cs typeface="Arial" charset="0"/>
              </a:rPr>
              <a:t>. </a:t>
            </a:r>
          </a:p>
          <a:p>
            <a:r>
              <a:rPr lang="es-UY" sz="2400">
                <a:solidFill>
                  <a:srgbClr val="222222"/>
                </a:solidFill>
                <a:latin typeface="Constantia" pitchFamily="18" charset="0"/>
                <a:cs typeface="Arial" charset="0"/>
              </a:rPr>
              <a:t>Rechazó la estética tradicional, basándose en sus dos temas dominantes: </a:t>
            </a:r>
            <a:r>
              <a:rPr lang="es-UY" sz="2400" b="1">
                <a:solidFill>
                  <a:srgbClr val="222222"/>
                </a:solidFill>
                <a:latin typeface="Constantia" pitchFamily="18" charset="0"/>
                <a:cs typeface="Arial" charset="0"/>
              </a:rPr>
              <a:t>la máquina </a:t>
            </a:r>
            <a:r>
              <a:rPr lang="es-UY" sz="2400">
                <a:solidFill>
                  <a:srgbClr val="222222"/>
                </a:solidFill>
                <a:latin typeface="Constantia" pitchFamily="18" charset="0"/>
                <a:cs typeface="Arial" charset="0"/>
              </a:rPr>
              <a:t>junto con lo moderno (y sus virtudes, la fuerza, la rapidez, la velocidad, la energía, el movimiento) y </a:t>
            </a:r>
            <a:r>
              <a:rPr lang="es-UY" sz="2400" b="1">
                <a:solidFill>
                  <a:srgbClr val="222222"/>
                </a:solidFill>
                <a:latin typeface="Constantia" pitchFamily="18" charset="0"/>
                <a:cs typeface="Arial" charset="0"/>
              </a:rPr>
              <a:t>el dinamismo</a:t>
            </a:r>
            <a:r>
              <a:rPr lang="es-UY" sz="2400">
                <a:solidFill>
                  <a:srgbClr val="222222"/>
                </a:solidFill>
                <a:latin typeface="Constantia" pitchFamily="18" charset="0"/>
                <a:cs typeface="Arial" charset="0"/>
              </a:rPr>
              <a:t>, lo que lleva a mostrar la velocidad y el movimiento. Cada una de las artes futuristas va a representar estos dos temas de diferente forma.</a:t>
            </a:r>
          </a:p>
          <a:p>
            <a:endParaRPr lang="es-UY">
              <a:latin typeface="Constant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357188" y="642938"/>
            <a:ext cx="8429625" cy="4216400"/>
          </a:xfrm>
          <a:prstGeom prst="rect">
            <a:avLst/>
          </a:prstGeom>
          <a:noFill/>
          <a:ln w="9525">
            <a:noFill/>
            <a:miter lim="800000"/>
            <a:headEnd/>
            <a:tailEnd/>
          </a:ln>
        </p:spPr>
        <p:txBody>
          <a:bodyPr anchor="ctr">
            <a:spAutoFit/>
          </a:bodyPr>
          <a:lstStyle/>
          <a:p>
            <a:r>
              <a:rPr lang="es-UY" sz="2800">
                <a:solidFill>
                  <a:schemeClr val="bg1"/>
                </a:solidFill>
                <a:latin typeface="Constantia" pitchFamily="18" charset="0"/>
                <a:cs typeface="Arial" charset="0"/>
              </a:rPr>
              <a:t>Se destaca por sus ideas revolucionarias, que no deseaban limitarse al arte, sino que, como otros movimientos de la época, pretendían transformar la vida entera del hombre y reconstruirla, junto con el mundo entero. </a:t>
            </a:r>
          </a:p>
          <a:p>
            <a:pPr algn="ctr"/>
            <a:r>
              <a:rPr lang="es-UY" sz="2400">
                <a:solidFill>
                  <a:schemeClr val="bg1"/>
                </a:solidFill>
                <a:latin typeface="Constantia" pitchFamily="18" charset="0"/>
                <a:cs typeface="Arial" charset="0"/>
              </a:rPr>
              <a:t> </a:t>
            </a:r>
            <a:r>
              <a:rPr lang="es-UY" sz="2400">
                <a:solidFill>
                  <a:schemeClr val="bg1"/>
                </a:solidFill>
                <a:latin typeface="Constantia" pitchFamily="18" charset="0"/>
              </a:rPr>
              <a:t>«</a:t>
            </a:r>
            <a:r>
              <a:rPr lang="es-UY" sz="2800" b="1">
                <a:solidFill>
                  <a:schemeClr val="bg1"/>
                </a:solidFill>
                <a:latin typeface="Constantia" pitchFamily="18" charset="0"/>
              </a:rPr>
              <a:t>Manifiesto técnico de la</a:t>
            </a:r>
            <a:endParaRPr lang="es-UY" sz="2800">
              <a:solidFill>
                <a:schemeClr val="bg1"/>
              </a:solidFill>
              <a:latin typeface="Constantia" pitchFamily="18" charset="0"/>
            </a:endParaRPr>
          </a:p>
          <a:p>
            <a:pPr algn="ctr"/>
            <a:r>
              <a:rPr lang="es-UY" sz="2800" b="1">
                <a:solidFill>
                  <a:schemeClr val="bg1"/>
                </a:solidFill>
                <a:latin typeface="Constantia" pitchFamily="18" charset="0"/>
              </a:rPr>
              <a:t>literatura futurista</a:t>
            </a:r>
            <a:r>
              <a:rPr lang="es-UY" sz="2800">
                <a:solidFill>
                  <a:schemeClr val="bg1"/>
                </a:solidFill>
                <a:latin typeface="Constantia" pitchFamily="18" charset="0"/>
              </a:rPr>
              <a:t>»</a:t>
            </a:r>
          </a:p>
          <a:p>
            <a:endParaRPr lang="es-UY" sz="2400">
              <a:latin typeface="Constantia" pitchFamily="18" charset="0"/>
              <a:cs typeface="Arial" charset="0"/>
            </a:endParaRPr>
          </a:p>
          <a:p>
            <a:endParaRPr lang="es-UY" sz="2400">
              <a:latin typeface="Constantia" pitchFamily="18" charset="0"/>
              <a:cs typeface="Arial" charset="0"/>
            </a:endParaRPr>
          </a:p>
          <a:p>
            <a:r>
              <a:rPr lang="es-UY" sz="2400">
                <a:latin typeface="Constantia" pitchFamily="18" charset="0"/>
                <a:cs typeface="Arial" charset="0"/>
              </a:rPr>
              <a:t>		</a:t>
            </a:r>
          </a:p>
        </p:txBody>
      </p:sp>
      <p:sp>
        <p:nvSpPr>
          <p:cNvPr id="43010" name="2 Rectángulo"/>
          <p:cNvSpPr>
            <a:spLocks noChangeArrowheads="1"/>
          </p:cNvSpPr>
          <p:nvPr/>
        </p:nvSpPr>
        <p:spPr bwMode="auto">
          <a:xfrm>
            <a:off x="2974975" y="3929063"/>
            <a:ext cx="5026025" cy="523875"/>
          </a:xfrm>
          <a:prstGeom prst="rect">
            <a:avLst/>
          </a:prstGeom>
          <a:noFill/>
          <a:ln w="9525">
            <a:noFill/>
            <a:miter lim="800000"/>
            <a:headEnd/>
            <a:tailEnd/>
          </a:ln>
        </p:spPr>
        <p:txBody>
          <a:bodyPr>
            <a:spAutoFit/>
          </a:bodyPr>
          <a:lstStyle/>
          <a:p>
            <a:pPr algn="r"/>
            <a:r>
              <a:rPr lang="es-UY" sz="2800">
                <a:solidFill>
                  <a:schemeClr val="bg1"/>
                </a:solidFill>
                <a:latin typeface="Constantia" pitchFamily="18" charset="0"/>
              </a:rPr>
              <a:t>Milán, 11 de marzo de 1912</a:t>
            </a:r>
            <a:r>
              <a:rPr lang="es-UY">
                <a:latin typeface="Constantia" pitchFamily="18" charset="0"/>
              </a:rPr>
              <a:t>.</a:t>
            </a:r>
          </a:p>
        </p:txBody>
      </p:sp>
      <p:sp>
        <p:nvSpPr>
          <p:cNvPr id="43011" name="3 Rectángulo"/>
          <p:cNvSpPr>
            <a:spLocks noChangeArrowheads="1"/>
          </p:cNvSpPr>
          <p:nvPr/>
        </p:nvSpPr>
        <p:spPr bwMode="auto">
          <a:xfrm>
            <a:off x="428625" y="4643438"/>
            <a:ext cx="8001000" cy="954087"/>
          </a:xfrm>
          <a:prstGeom prst="rect">
            <a:avLst/>
          </a:prstGeom>
          <a:noFill/>
          <a:ln w="9525">
            <a:noFill/>
            <a:miter lim="800000"/>
            <a:headEnd/>
            <a:tailEnd/>
          </a:ln>
        </p:spPr>
        <p:txBody>
          <a:bodyPr>
            <a:spAutoFit/>
          </a:bodyPr>
          <a:lstStyle/>
          <a:p>
            <a:pPr marL="457200" indent="-457200">
              <a:buFont typeface="Constantia" pitchFamily="18" charset="0"/>
              <a:buAutoNum type="arabicPeriod"/>
            </a:pPr>
            <a:r>
              <a:rPr lang="es-UY" sz="2800">
                <a:solidFill>
                  <a:schemeClr val="bg1"/>
                </a:solidFill>
                <a:latin typeface="Constantia" pitchFamily="18" charset="0"/>
              </a:rPr>
              <a:t>Es menester destruir la sintaxis disponiendo los sustantivos al azar, tal como nacen.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2 Rectángulo"/>
          <p:cNvSpPr>
            <a:spLocks noChangeArrowheads="1"/>
          </p:cNvSpPr>
          <p:nvPr/>
        </p:nvSpPr>
        <p:spPr bwMode="auto">
          <a:xfrm>
            <a:off x="428625" y="500063"/>
            <a:ext cx="8215313" cy="4832350"/>
          </a:xfrm>
          <a:prstGeom prst="rect">
            <a:avLst/>
          </a:prstGeom>
          <a:noFill/>
          <a:ln w="9525">
            <a:noFill/>
            <a:miter lim="800000"/>
            <a:headEnd/>
            <a:tailEnd/>
          </a:ln>
        </p:spPr>
        <p:txBody>
          <a:bodyPr>
            <a:spAutoFit/>
          </a:bodyPr>
          <a:lstStyle/>
          <a:p>
            <a:r>
              <a:rPr lang="es-UY" sz="2800">
                <a:solidFill>
                  <a:schemeClr val="bg1"/>
                </a:solidFill>
                <a:latin typeface="Constantia" pitchFamily="18" charset="0"/>
              </a:rPr>
              <a:t>2.Los verbos deben usarse en infinitivo, para que se adapten elásticamente al sustantivo y no queden sometidos al </a:t>
            </a:r>
            <a:r>
              <a:rPr lang="es-UY" sz="2800" i="1">
                <a:solidFill>
                  <a:schemeClr val="bg1"/>
                </a:solidFill>
                <a:latin typeface="Constantia" pitchFamily="18" charset="0"/>
              </a:rPr>
              <a:t>yo </a:t>
            </a:r>
            <a:r>
              <a:rPr lang="es-UY" sz="2800">
                <a:solidFill>
                  <a:schemeClr val="bg1"/>
                </a:solidFill>
                <a:latin typeface="Constantia" pitchFamily="18" charset="0"/>
              </a:rPr>
              <a:t>del escritor que observa o imagina. El infinitivo del verbo puede dar el sentido de la continuidad de la vida y la elasticidad de la intuición que percibe. </a:t>
            </a:r>
          </a:p>
          <a:p>
            <a:r>
              <a:rPr lang="es-UY" sz="2800">
                <a:solidFill>
                  <a:schemeClr val="bg1"/>
                </a:solidFill>
                <a:latin typeface="Constantia" pitchFamily="18" charset="0"/>
              </a:rPr>
              <a:t>3.-Se debe abolir el adjetivo, para que el sustantivo desnudo guarde su color esencial. El adjetivo teniendo en sí mismo el carácter alusivo, es incompatible con nuestra visión dinámica, puesto que presupone una pausa y una meditación.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Rectángulo"/>
          <p:cNvSpPr>
            <a:spLocks noChangeArrowheads="1"/>
          </p:cNvSpPr>
          <p:nvPr/>
        </p:nvSpPr>
        <p:spPr bwMode="auto">
          <a:xfrm>
            <a:off x="285750" y="890588"/>
            <a:ext cx="8286750" cy="4522787"/>
          </a:xfrm>
          <a:prstGeom prst="rect">
            <a:avLst/>
          </a:prstGeom>
          <a:noFill/>
          <a:ln w="9525">
            <a:noFill/>
            <a:miter lim="800000"/>
            <a:headEnd/>
            <a:tailEnd/>
          </a:ln>
        </p:spPr>
        <p:txBody>
          <a:bodyPr>
            <a:spAutoFit/>
          </a:bodyPr>
          <a:lstStyle/>
          <a:p>
            <a:r>
              <a:rPr lang="es-UY" sz="2400">
                <a:solidFill>
                  <a:schemeClr val="bg1"/>
                </a:solidFill>
                <a:latin typeface="Constantia" pitchFamily="18" charset="0"/>
              </a:rPr>
              <a:t>6.-Abolir también la puntuación. Al haberse suprimido los adjetivos, los adverbios y las conjunciones, la puntuación queda anulada, en la continuidad variada de un estilo </a:t>
            </a:r>
            <a:r>
              <a:rPr lang="es-UY" sz="2400" i="1">
                <a:solidFill>
                  <a:schemeClr val="bg1"/>
                </a:solidFill>
                <a:latin typeface="Constantia" pitchFamily="18" charset="0"/>
              </a:rPr>
              <a:t>vivo</a:t>
            </a:r>
            <a:r>
              <a:rPr lang="es-UY" sz="2400">
                <a:solidFill>
                  <a:schemeClr val="bg1"/>
                </a:solidFill>
                <a:latin typeface="Constantia" pitchFamily="18" charset="0"/>
              </a:rPr>
              <a:t> que se crea por sí mismo, sin las pausas absurdas de los puntos y las comas. Para acentuar ciertos movimientos e indicar sus direcciones se emplearán signos matemáticos: + &gt; &lt; - : =, y signos musicales. </a:t>
            </a:r>
            <a:br>
              <a:rPr lang="es-UY" sz="2400">
                <a:solidFill>
                  <a:schemeClr val="bg1"/>
                </a:solidFill>
                <a:latin typeface="Constantia" pitchFamily="18" charset="0"/>
              </a:rPr>
            </a:br>
            <a:r>
              <a:rPr lang="es-UY" sz="2400">
                <a:solidFill>
                  <a:schemeClr val="bg1"/>
                </a:solidFill>
                <a:latin typeface="Constantia" pitchFamily="18" charset="0"/>
              </a:rPr>
              <a:t> </a:t>
            </a:r>
          </a:p>
          <a:p>
            <a:r>
              <a:rPr lang="es-UY" sz="2400">
                <a:solidFill>
                  <a:schemeClr val="bg1"/>
                </a:solidFill>
                <a:latin typeface="Constantia" pitchFamily="18" charset="0"/>
              </a:rPr>
              <a:t>8.- No existen categorías de imágenes, nobles o groseras o vulgares, excéntricas o naturales. La intuición que las percibe carece de preferencias y partidismos. El estilo analógico es el dueño absoluto de toda la materia y de su intensa vida.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Rectángulo"/>
          <p:cNvSpPr>
            <a:spLocks noChangeArrowheads="1"/>
          </p:cNvSpPr>
          <p:nvPr/>
        </p:nvSpPr>
        <p:spPr bwMode="auto">
          <a:xfrm>
            <a:off x="714375" y="285750"/>
            <a:ext cx="7429500" cy="5570538"/>
          </a:xfrm>
          <a:prstGeom prst="rect">
            <a:avLst/>
          </a:prstGeom>
          <a:noFill/>
          <a:ln w="9525">
            <a:noFill/>
            <a:miter lim="800000"/>
            <a:headEnd/>
            <a:tailEnd/>
          </a:ln>
        </p:spPr>
        <p:txBody>
          <a:bodyPr>
            <a:spAutoFit/>
          </a:bodyPr>
          <a:lstStyle/>
          <a:p>
            <a:r>
              <a:rPr lang="es-UY" sz="2000">
                <a:latin typeface="Constantia" pitchFamily="18" charset="0"/>
              </a:rPr>
              <a:t>  </a:t>
            </a:r>
          </a:p>
          <a:p>
            <a:endParaRPr lang="es-UY" sz="2000">
              <a:latin typeface="Constantia" pitchFamily="18" charset="0"/>
            </a:endParaRPr>
          </a:p>
          <a:p>
            <a:r>
              <a:rPr lang="es-UY" sz="2800">
                <a:solidFill>
                  <a:schemeClr val="bg1"/>
                </a:solidFill>
                <a:latin typeface="Constantia" pitchFamily="18" charset="0"/>
              </a:rPr>
              <a:t>11.-Destruir en la literatura el "yo", o sea, toda la psicología. El hombre completamente averiado por la biblioteca y el museo, sometido a una lógica y a una sabiduría espantosa, ya no ofrece ningún interés. Por consiguiente debemos abolirlo de la literatura y finalmente sustituirlo por la materia, de la que se debe captar la esencia a golpes de intuición, cosa que jamás podrán hacer los físicos ni los químicos. </a:t>
            </a:r>
            <a:br>
              <a:rPr lang="es-UY" sz="2800">
                <a:solidFill>
                  <a:schemeClr val="bg1"/>
                </a:solidFill>
                <a:latin typeface="Constantia" pitchFamily="18" charset="0"/>
              </a:rPr>
            </a:br>
            <a:r>
              <a:rPr lang="es-UY" sz="2800">
                <a:solidFill>
                  <a:schemeClr val="bg1"/>
                </a:solidFill>
                <a:latin typeface="Constantia" pitchFamily="18" charset="0"/>
              </a:rPr>
              <a:t>  </a:t>
            </a:r>
          </a:p>
          <a:p>
            <a:r>
              <a:rPr lang="es-UY">
                <a:latin typeface="Constantia" pitchFamily="18" charset="0"/>
              </a:rPr>
              <a:t/>
            </a:r>
            <a:br>
              <a:rPr lang="es-UY">
                <a:latin typeface="Constantia" pitchFamily="18" charset="0"/>
              </a:rPr>
            </a:br>
            <a:r>
              <a:rPr lang="es-UY">
                <a:latin typeface="Constantia" pitchFamily="18"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Rectángulo"/>
          <p:cNvSpPr>
            <a:spLocks noChangeArrowheads="1"/>
          </p:cNvSpPr>
          <p:nvPr/>
        </p:nvSpPr>
        <p:spPr bwMode="auto">
          <a:xfrm>
            <a:off x="357188" y="642938"/>
            <a:ext cx="7786687" cy="6002337"/>
          </a:xfrm>
          <a:prstGeom prst="rect">
            <a:avLst/>
          </a:prstGeom>
          <a:noFill/>
          <a:ln w="9525">
            <a:noFill/>
            <a:miter lim="800000"/>
            <a:headEnd/>
            <a:tailEnd/>
          </a:ln>
        </p:spPr>
        <p:txBody>
          <a:bodyPr>
            <a:spAutoFit/>
          </a:bodyPr>
          <a:lstStyle/>
          <a:p>
            <a:r>
              <a:rPr lang="es-UY" sz="2400">
                <a:solidFill>
                  <a:schemeClr val="bg1"/>
                </a:solidFill>
                <a:latin typeface="Constantia" pitchFamily="18" charset="0"/>
              </a:rPr>
              <a:t>En </a:t>
            </a:r>
            <a:r>
              <a:rPr lang="es-UY" sz="2400" b="1">
                <a:solidFill>
                  <a:schemeClr val="bg1"/>
                </a:solidFill>
                <a:latin typeface="Constantia" pitchFamily="18" charset="0"/>
              </a:rPr>
              <a:t>1912</a:t>
            </a:r>
            <a:r>
              <a:rPr lang="es-UY" sz="2400">
                <a:solidFill>
                  <a:schemeClr val="bg1"/>
                </a:solidFill>
                <a:latin typeface="Constantia" pitchFamily="18" charset="0"/>
              </a:rPr>
              <a:t>, el mismo Marinetti, con el </a:t>
            </a:r>
            <a:r>
              <a:rPr lang="es-UY" sz="2400" b="1" i="1">
                <a:solidFill>
                  <a:schemeClr val="bg1"/>
                </a:solidFill>
                <a:latin typeface="Constantia" pitchFamily="18" charset="0"/>
              </a:rPr>
              <a:t>Manifiesto técnico de la literatura futurista</a:t>
            </a:r>
            <a:r>
              <a:rPr lang="es-UY" sz="2400" i="1">
                <a:solidFill>
                  <a:schemeClr val="bg1"/>
                </a:solidFill>
                <a:latin typeface="Constantia" pitchFamily="18" charset="0"/>
              </a:rPr>
              <a:t>, </a:t>
            </a:r>
            <a:r>
              <a:rPr lang="es-UY" sz="2400">
                <a:solidFill>
                  <a:schemeClr val="bg1"/>
                </a:solidFill>
                <a:latin typeface="Constantia" pitchFamily="18" charset="0"/>
              </a:rPr>
              <a:t>apuntó como medio específico de expresión literaria las «palabras en libertad», que eran capaces de traducir, por analogía y sugestión, los mecanismos psíquicos y el frenesí de la vida moderna. </a:t>
            </a:r>
          </a:p>
          <a:p>
            <a:r>
              <a:rPr lang="es-UY" sz="2400">
                <a:solidFill>
                  <a:schemeClr val="bg1"/>
                </a:solidFill>
                <a:latin typeface="Constantia" pitchFamily="18" charset="0"/>
              </a:rPr>
              <a:t>Las nuevas teorías se aplicaron también </a:t>
            </a:r>
          </a:p>
          <a:p>
            <a:r>
              <a:rPr lang="es-UY" sz="2400" b="1">
                <a:solidFill>
                  <a:schemeClr val="bg1"/>
                </a:solidFill>
                <a:latin typeface="Constantia" pitchFamily="18" charset="0"/>
              </a:rPr>
              <a:t>a la pintura</a:t>
            </a:r>
            <a:r>
              <a:rPr lang="es-UY" sz="2400">
                <a:solidFill>
                  <a:schemeClr val="bg1"/>
                </a:solidFill>
                <a:latin typeface="Constantia" pitchFamily="18" charset="0"/>
              </a:rPr>
              <a:t>, </a:t>
            </a:r>
            <a:r>
              <a:rPr lang="es-UY" sz="2400" b="1">
                <a:solidFill>
                  <a:schemeClr val="bg1"/>
                </a:solidFill>
                <a:latin typeface="Constantia" pitchFamily="18" charset="0"/>
              </a:rPr>
              <a:t>1910:</a:t>
            </a:r>
            <a:r>
              <a:rPr lang="es-UY" sz="2400">
                <a:solidFill>
                  <a:schemeClr val="bg1"/>
                </a:solidFill>
                <a:latin typeface="Constantia" pitchFamily="18" charset="0"/>
              </a:rPr>
              <a:t> </a:t>
            </a:r>
            <a:r>
              <a:rPr lang="es-UY" sz="2400" b="1" i="1">
                <a:solidFill>
                  <a:schemeClr val="bg1"/>
                </a:solidFill>
                <a:latin typeface="Constantia" pitchFamily="18" charset="0"/>
              </a:rPr>
              <a:t>Primer y segundo manifiesto de la pintura futurista</a:t>
            </a:r>
            <a:r>
              <a:rPr lang="es-UY" sz="2400" i="1">
                <a:solidFill>
                  <a:schemeClr val="bg1"/>
                </a:solidFill>
                <a:latin typeface="Constantia" pitchFamily="18" charset="0"/>
              </a:rPr>
              <a:t>, </a:t>
            </a:r>
            <a:r>
              <a:rPr lang="es-UY" sz="2400">
                <a:solidFill>
                  <a:schemeClr val="bg1"/>
                </a:solidFill>
                <a:latin typeface="Constantia" pitchFamily="18" charset="0"/>
              </a:rPr>
              <a:t>firmados por Balla, Boccioni, Carrá y Russolo,</a:t>
            </a:r>
          </a:p>
          <a:p>
            <a:r>
              <a:rPr lang="es-UY" sz="2400" b="1">
                <a:solidFill>
                  <a:schemeClr val="bg1"/>
                </a:solidFill>
                <a:latin typeface="Constantia" pitchFamily="18" charset="0"/>
              </a:rPr>
              <a:t>a la música, 1910</a:t>
            </a:r>
            <a:r>
              <a:rPr lang="es-UY" sz="2400">
                <a:solidFill>
                  <a:schemeClr val="bg1"/>
                </a:solidFill>
                <a:latin typeface="Constantia" pitchFamily="18" charset="0"/>
              </a:rPr>
              <a:t>: </a:t>
            </a:r>
            <a:r>
              <a:rPr lang="es-UY" sz="2400" b="1" i="1">
                <a:solidFill>
                  <a:schemeClr val="bg1"/>
                </a:solidFill>
                <a:latin typeface="Constantia" pitchFamily="18" charset="0"/>
              </a:rPr>
              <a:t>Manifiesto de los músicos futuristas</a:t>
            </a:r>
            <a:r>
              <a:rPr lang="es-UY" sz="2400" i="1">
                <a:solidFill>
                  <a:schemeClr val="bg1"/>
                </a:solidFill>
                <a:latin typeface="Constantia" pitchFamily="18" charset="0"/>
              </a:rPr>
              <a:t>, </a:t>
            </a:r>
            <a:r>
              <a:rPr lang="es-UY" sz="2400">
                <a:solidFill>
                  <a:schemeClr val="bg1"/>
                </a:solidFill>
                <a:latin typeface="Constantia" pitchFamily="18" charset="0"/>
              </a:rPr>
              <a:t>firmado por Pratella, </a:t>
            </a:r>
          </a:p>
          <a:p>
            <a:r>
              <a:rPr lang="es-UY" sz="2400" b="1">
                <a:solidFill>
                  <a:schemeClr val="bg1"/>
                </a:solidFill>
                <a:latin typeface="Constantia" pitchFamily="18" charset="0"/>
              </a:rPr>
              <a:t>a la escultura, 1912</a:t>
            </a:r>
            <a:r>
              <a:rPr lang="es-UY" sz="2400">
                <a:solidFill>
                  <a:schemeClr val="bg1"/>
                </a:solidFill>
                <a:latin typeface="Constantia" pitchFamily="18" charset="0"/>
              </a:rPr>
              <a:t>: </a:t>
            </a:r>
            <a:r>
              <a:rPr lang="es-UY" sz="2400" b="1" i="1">
                <a:solidFill>
                  <a:schemeClr val="bg1"/>
                </a:solidFill>
                <a:latin typeface="Constantia" pitchFamily="18" charset="0"/>
              </a:rPr>
              <a:t>Manifiesto</a:t>
            </a:r>
            <a:r>
              <a:rPr lang="es-UY" sz="2400" i="1">
                <a:solidFill>
                  <a:schemeClr val="bg1"/>
                </a:solidFill>
                <a:latin typeface="Constantia" pitchFamily="18" charset="0"/>
              </a:rPr>
              <a:t> </a:t>
            </a:r>
            <a:r>
              <a:rPr lang="es-UY" sz="2400">
                <a:solidFill>
                  <a:schemeClr val="bg1"/>
                </a:solidFill>
                <a:latin typeface="Constantia" pitchFamily="18" charset="0"/>
              </a:rPr>
              <a:t>de Boccioni, </a:t>
            </a:r>
          </a:p>
          <a:p>
            <a:r>
              <a:rPr lang="es-UY" sz="2400" b="1">
                <a:solidFill>
                  <a:schemeClr val="bg1"/>
                </a:solidFill>
                <a:latin typeface="Constantia" pitchFamily="18" charset="0"/>
              </a:rPr>
              <a:t>al teatro, 1915</a:t>
            </a:r>
            <a:r>
              <a:rPr lang="es-UY" sz="2400">
                <a:solidFill>
                  <a:schemeClr val="bg1"/>
                </a:solidFill>
                <a:latin typeface="Constantia" pitchFamily="18" charset="0"/>
              </a:rPr>
              <a:t>: </a:t>
            </a:r>
            <a:r>
              <a:rPr lang="es-UY" sz="2400" b="1" i="1">
                <a:solidFill>
                  <a:schemeClr val="bg1"/>
                </a:solidFill>
                <a:latin typeface="Constantia" pitchFamily="18" charset="0"/>
              </a:rPr>
              <a:t>Manifiesto del teatro futurista sintético</a:t>
            </a:r>
            <a:r>
              <a:rPr lang="es-UY" sz="2400" i="1">
                <a:solidFill>
                  <a:schemeClr val="bg1"/>
                </a:solidFill>
                <a:latin typeface="Constantia" pitchFamily="18" charset="0"/>
              </a:rPr>
              <a:t>, </a:t>
            </a:r>
            <a:r>
              <a:rPr lang="es-UY" sz="2400">
                <a:solidFill>
                  <a:schemeClr val="bg1"/>
                </a:solidFill>
                <a:latin typeface="Constantia" pitchFamily="18" charset="0"/>
              </a:rPr>
              <a:t>firmado por Marinetti y Settimelli, </a:t>
            </a:r>
          </a:p>
          <a:p>
            <a:r>
              <a:rPr lang="es-UY" sz="2400" b="1">
                <a:solidFill>
                  <a:schemeClr val="bg1"/>
                </a:solidFill>
                <a:latin typeface="Constantia" pitchFamily="18" charset="0"/>
              </a:rPr>
              <a:t>Manifiesto </a:t>
            </a:r>
            <a:r>
              <a:rPr lang="es-UY" sz="2400" b="1" i="1">
                <a:solidFill>
                  <a:schemeClr val="bg1"/>
                </a:solidFill>
                <a:latin typeface="Constantia" pitchFamily="18" charset="0"/>
              </a:rPr>
              <a:t>de la escenografía futurista</a:t>
            </a:r>
            <a:r>
              <a:rPr lang="es-UY" sz="2400" i="1">
                <a:solidFill>
                  <a:schemeClr val="bg1"/>
                </a:solidFill>
                <a:latin typeface="Constantia" pitchFamily="18" charset="0"/>
              </a:rPr>
              <a:t>, </a:t>
            </a:r>
            <a:r>
              <a:rPr lang="es-UY" sz="2400">
                <a:solidFill>
                  <a:schemeClr val="bg1"/>
                </a:solidFill>
                <a:latin typeface="Constantia" pitchFamily="18" charset="0"/>
              </a:rPr>
              <a:t>firmado por Prampolini</a:t>
            </a:r>
            <a:r>
              <a:rPr lang="es-UY" sz="2000">
                <a:solidFill>
                  <a:schemeClr val="bg1"/>
                </a:solidFill>
                <a:latin typeface="Constantia"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2 Marcador de contenido"/>
          <p:cNvSpPr>
            <a:spLocks noGrp="1"/>
          </p:cNvSpPr>
          <p:nvPr>
            <p:ph idx="1"/>
          </p:nvPr>
        </p:nvSpPr>
        <p:spPr/>
        <p:txBody>
          <a:bodyPr/>
          <a:lstStyle/>
          <a:p>
            <a:pPr eaLnBrk="1" hangingPunct="1">
              <a:buFont typeface="Wingdings 2" pitchFamily="18" charset="2"/>
              <a:buNone/>
            </a:pPr>
            <a:r>
              <a:rPr lang="es-UY" sz="3200" smtClean="0"/>
              <a:t>	</a:t>
            </a:r>
            <a:r>
              <a:rPr lang="es-UY" sz="3200" smtClean="0">
                <a:solidFill>
                  <a:schemeClr val="bg1"/>
                </a:solidFill>
              </a:rPr>
              <a:t>El término </a:t>
            </a:r>
            <a:r>
              <a:rPr lang="es-UY" sz="3200" b="1" i="1" smtClean="0">
                <a:solidFill>
                  <a:schemeClr val="bg1"/>
                </a:solidFill>
              </a:rPr>
              <a:t>vanguardia</a:t>
            </a:r>
            <a:r>
              <a:rPr lang="es-UY" sz="3200" smtClean="0">
                <a:solidFill>
                  <a:schemeClr val="bg1"/>
                </a:solidFill>
              </a:rPr>
              <a:t> surge en Francia durante los años de la Primera Guerra [1914-1917]. Su origen está en el vocablo francés </a:t>
            </a:r>
            <a:r>
              <a:rPr lang="es-UY" sz="3200" b="1" i="1" u="sng" smtClean="0">
                <a:solidFill>
                  <a:schemeClr val="bg1"/>
                </a:solidFill>
              </a:rPr>
              <a:t>avant-garde</a:t>
            </a:r>
            <a:r>
              <a:rPr lang="es-UY" sz="3200" smtClean="0">
                <a:solidFill>
                  <a:schemeClr val="bg1"/>
                </a:solidFill>
              </a:rPr>
              <a:t>, término de origen militar y político, que refleja </a:t>
            </a:r>
            <a:r>
              <a:rPr lang="es-UY" sz="3200" b="1" smtClean="0">
                <a:solidFill>
                  <a:schemeClr val="bg1"/>
                </a:solidFill>
              </a:rPr>
              <a:t>el espíritu de lucha, de combate y de confrontación que el nuevo arte del siglo oponía frente al llamado arte decimonónico o académico</a:t>
            </a:r>
            <a:r>
              <a:rPr lang="es-UY" b="1" smtClean="0">
                <a:solidFill>
                  <a:schemeClr val="bg1"/>
                </a:solidFill>
              </a:rPr>
              <a:t>.</a:t>
            </a:r>
          </a:p>
        </p:txBody>
      </p:sp>
      <p:sp>
        <p:nvSpPr>
          <p:cNvPr id="2" name="1 Título"/>
          <p:cNvSpPr>
            <a:spLocks noGrp="1"/>
          </p:cNvSpPr>
          <p:nvPr>
            <p:ph type="title"/>
          </p:nvPr>
        </p:nvSpPr>
        <p:spPr/>
        <p:txBody>
          <a:bodyPr/>
          <a:lstStyle/>
          <a:p>
            <a:pPr eaLnBrk="1" fontAlgn="auto" hangingPunct="1">
              <a:spcAft>
                <a:spcPts val="0"/>
              </a:spcAft>
              <a:defRPr/>
            </a:pPr>
            <a:r>
              <a:rPr lang="es-UY" sz="3200" b="1" smtClean="0">
                <a:solidFill>
                  <a:srgbClr val="FF0000"/>
                </a:solidFill>
              </a:rPr>
              <a:t>CONCEPTO DE VANGUARDIA</a:t>
            </a:r>
            <a:endParaRPr lang="es-UY" sz="3200" b="1">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http://3.bp.blogspot.com/-OT1O5SzbWDs/TiMHG3z2vpI/AAAAAAAAAg4/Uqg16Yr2MTY/s1600/Marinetti-Futurismo.jpg"/>
          <p:cNvPicPr>
            <a:picLocks noChangeAspect="1" noChangeArrowheads="1"/>
          </p:cNvPicPr>
          <p:nvPr/>
        </p:nvPicPr>
        <p:blipFill>
          <a:blip r:embed="rId3" cstate="print"/>
          <a:srcRect/>
          <a:stretch>
            <a:fillRect/>
          </a:stretch>
        </p:blipFill>
        <p:spPr bwMode="auto">
          <a:xfrm>
            <a:off x="500063" y="785813"/>
            <a:ext cx="3810000" cy="3952875"/>
          </a:xfrm>
          <a:prstGeom prst="rect">
            <a:avLst/>
          </a:prstGeom>
          <a:noFill/>
          <a:ln w="9525">
            <a:noFill/>
            <a:miter lim="800000"/>
            <a:headEnd/>
            <a:tailEnd/>
          </a:ln>
        </p:spPr>
      </p:pic>
      <p:pic>
        <p:nvPicPr>
          <p:cNvPr id="53250" name="Picture 4" descr="http://1.bp.blogspot.com/_Z0Wy6mT-Uzs/TAlkFVScMtI/AAAAAAAAABc/7xzkgOpZPCw/s400/FUTURISMO_Aer2320.jpg"/>
          <p:cNvPicPr>
            <a:picLocks noChangeAspect="1" noChangeArrowheads="1"/>
          </p:cNvPicPr>
          <p:nvPr/>
        </p:nvPicPr>
        <p:blipFill>
          <a:blip r:embed="rId4" cstate="print"/>
          <a:srcRect/>
          <a:stretch>
            <a:fillRect/>
          </a:stretch>
        </p:blipFill>
        <p:spPr bwMode="auto">
          <a:xfrm>
            <a:off x="4929188" y="928688"/>
            <a:ext cx="3200400"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http://img.papelenblanco.com/2007/10/futurismo.jpeg.jpg"/>
          <p:cNvPicPr>
            <a:picLocks noChangeAspect="1" noChangeArrowheads="1"/>
          </p:cNvPicPr>
          <p:nvPr/>
        </p:nvPicPr>
        <p:blipFill>
          <a:blip r:embed="rId3" cstate="print"/>
          <a:srcRect/>
          <a:stretch>
            <a:fillRect/>
          </a:stretch>
        </p:blipFill>
        <p:spPr bwMode="auto">
          <a:xfrm>
            <a:off x="285750" y="571500"/>
            <a:ext cx="4000500" cy="4143375"/>
          </a:xfrm>
          <a:prstGeom prst="rect">
            <a:avLst/>
          </a:prstGeom>
          <a:noFill/>
          <a:ln w="9525">
            <a:noFill/>
            <a:miter lim="800000"/>
            <a:headEnd/>
            <a:tailEnd/>
          </a:ln>
        </p:spPr>
      </p:pic>
      <p:pic>
        <p:nvPicPr>
          <p:cNvPr id="55298" name="Picture 4" descr="Fortunato Depere Futurismo"/>
          <p:cNvPicPr>
            <a:picLocks noChangeAspect="1" noChangeArrowheads="1"/>
          </p:cNvPicPr>
          <p:nvPr/>
        </p:nvPicPr>
        <p:blipFill>
          <a:blip r:embed="rId4" cstate="print"/>
          <a:srcRect/>
          <a:stretch>
            <a:fillRect/>
          </a:stretch>
        </p:blipFill>
        <p:spPr bwMode="auto">
          <a:xfrm>
            <a:off x="4643438" y="1071563"/>
            <a:ext cx="4000500" cy="241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http://img.over-blog.com/300x432/2/56/58/00/TERCER-ALBUM/ZANG-TUMB.jpg"/>
          <p:cNvPicPr>
            <a:picLocks noChangeAspect="1" noChangeArrowheads="1"/>
          </p:cNvPicPr>
          <p:nvPr/>
        </p:nvPicPr>
        <p:blipFill>
          <a:blip r:embed="rId3" cstate="print"/>
          <a:srcRect/>
          <a:stretch>
            <a:fillRect/>
          </a:stretch>
        </p:blipFill>
        <p:spPr bwMode="auto">
          <a:xfrm>
            <a:off x="642938" y="928688"/>
            <a:ext cx="2847975" cy="4114800"/>
          </a:xfrm>
          <a:prstGeom prst="rect">
            <a:avLst/>
          </a:prstGeom>
          <a:noFill/>
          <a:ln w="9525">
            <a:noFill/>
            <a:miter lim="800000"/>
            <a:headEnd/>
            <a:tailEnd/>
          </a:ln>
        </p:spPr>
      </p:pic>
      <p:pic>
        <p:nvPicPr>
          <p:cNvPr id="57346" name="Picture 6" descr="http://img.over-blog.com/300x358/2/56/58/00/TERCER-ALBUM/MARINETTI.jpg"/>
          <p:cNvPicPr>
            <a:picLocks noChangeAspect="1" noChangeArrowheads="1"/>
          </p:cNvPicPr>
          <p:nvPr/>
        </p:nvPicPr>
        <p:blipFill>
          <a:blip r:embed="rId4" cstate="print"/>
          <a:srcRect/>
          <a:stretch>
            <a:fillRect/>
          </a:stretch>
        </p:blipFill>
        <p:spPr bwMode="auto">
          <a:xfrm>
            <a:off x="4286250" y="1143000"/>
            <a:ext cx="2667000" cy="319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smtClean="0">
                <a:solidFill>
                  <a:schemeClr val="bg1"/>
                </a:solidFill>
              </a:rPr>
              <a:t>PINTORES</a:t>
            </a:r>
            <a:endParaRPr lang="es-UY">
              <a:solidFill>
                <a:schemeClr val="bg1"/>
              </a:solidFill>
            </a:endParaRPr>
          </a:p>
        </p:txBody>
      </p:sp>
      <p:sp>
        <p:nvSpPr>
          <p:cNvPr id="59394" name="2 Rectángulo"/>
          <p:cNvSpPr>
            <a:spLocks noChangeArrowheads="1"/>
          </p:cNvSpPr>
          <p:nvPr/>
        </p:nvSpPr>
        <p:spPr bwMode="auto">
          <a:xfrm>
            <a:off x="1071563" y="1571625"/>
            <a:ext cx="6858000" cy="4924425"/>
          </a:xfrm>
          <a:prstGeom prst="rect">
            <a:avLst/>
          </a:prstGeom>
          <a:noFill/>
          <a:ln w="9525">
            <a:noFill/>
            <a:miter lim="800000"/>
            <a:headEnd/>
            <a:tailEnd/>
          </a:ln>
        </p:spPr>
        <p:txBody>
          <a:bodyPr>
            <a:spAutoFit/>
          </a:bodyPr>
          <a:lstStyle/>
          <a:p>
            <a:r>
              <a:rPr lang="es-UY" sz="3200" b="1">
                <a:solidFill>
                  <a:schemeClr val="bg1"/>
                </a:solidFill>
                <a:latin typeface="Constantia" pitchFamily="18" charset="0"/>
              </a:rPr>
              <a:t>Balla, Giacomo: </a:t>
            </a:r>
            <a:r>
              <a:rPr lang="es-UY" sz="3200">
                <a:solidFill>
                  <a:schemeClr val="bg1"/>
                </a:solidFill>
                <a:latin typeface="Constantia" pitchFamily="18" charset="0"/>
              </a:rPr>
              <a:t>(1871-1958)</a:t>
            </a:r>
          </a:p>
          <a:p>
            <a:r>
              <a:rPr lang="es-UY" sz="3200" b="1">
                <a:solidFill>
                  <a:schemeClr val="bg1"/>
                </a:solidFill>
                <a:latin typeface="Constantia" pitchFamily="18" charset="0"/>
              </a:rPr>
              <a:t> </a:t>
            </a:r>
          </a:p>
          <a:p>
            <a:r>
              <a:rPr lang="es-UY" sz="3200" b="1">
                <a:solidFill>
                  <a:schemeClr val="bg1"/>
                </a:solidFill>
                <a:latin typeface="Constantia" pitchFamily="18" charset="0"/>
              </a:rPr>
              <a:t>Boccioni, Umberto</a:t>
            </a:r>
            <a:r>
              <a:rPr lang="es-UY" sz="3200">
                <a:solidFill>
                  <a:schemeClr val="bg1"/>
                </a:solidFill>
                <a:latin typeface="Constantia" pitchFamily="18" charset="0"/>
              </a:rPr>
              <a:t> (1882-1916)</a:t>
            </a:r>
          </a:p>
          <a:p>
            <a:r>
              <a:rPr lang="es-UY" sz="3200" b="1">
                <a:solidFill>
                  <a:schemeClr val="bg1"/>
                </a:solidFill>
                <a:latin typeface="Constantia" pitchFamily="18" charset="0"/>
              </a:rPr>
              <a:t> </a:t>
            </a:r>
          </a:p>
          <a:p>
            <a:r>
              <a:rPr lang="es-UY" sz="3200" b="1">
                <a:solidFill>
                  <a:schemeClr val="bg1"/>
                </a:solidFill>
                <a:latin typeface="Constantia" pitchFamily="18" charset="0"/>
              </a:rPr>
              <a:t>Carrà, Carlo</a:t>
            </a:r>
            <a:r>
              <a:rPr lang="es-UY" sz="3200">
                <a:solidFill>
                  <a:schemeClr val="bg1"/>
                </a:solidFill>
                <a:latin typeface="Constantia" pitchFamily="18" charset="0"/>
              </a:rPr>
              <a:t> (1881-1966)</a:t>
            </a:r>
            <a:r>
              <a:rPr lang="es-UY" sz="3200" b="1">
                <a:solidFill>
                  <a:schemeClr val="bg1"/>
                </a:solidFill>
                <a:latin typeface="Constantia" pitchFamily="18" charset="0"/>
              </a:rPr>
              <a:t> </a:t>
            </a:r>
          </a:p>
          <a:p>
            <a:endParaRPr lang="es-UY" sz="3200" b="1">
              <a:solidFill>
                <a:schemeClr val="bg1"/>
              </a:solidFill>
              <a:latin typeface="Constantia" pitchFamily="18" charset="0"/>
            </a:endParaRPr>
          </a:p>
          <a:p>
            <a:r>
              <a:rPr lang="es-UY" sz="3200" b="1">
                <a:solidFill>
                  <a:schemeClr val="bg1"/>
                </a:solidFill>
                <a:latin typeface="Constantia" pitchFamily="18" charset="0"/>
              </a:rPr>
              <a:t>Severini, Gino</a:t>
            </a:r>
            <a:r>
              <a:rPr lang="es-UY" sz="3200">
                <a:solidFill>
                  <a:schemeClr val="bg1"/>
                </a:solidFill>
                <a:latin typeface="Constantia" pitchFamily="18" charset="0"/>
              </a:rPr>
              <a:t> (1883-1966)</a:t>
            </a:r>
          </a:p>
          <a:p>
            <a:endParaRPr lang="es-UY">
              <a:latin typeface="Constantia" pitchFamily="18" charset="0"/>
            </a:endParaRPr>
          </a:p>
          <a:p>
            <a:endParaRPr lang="es-UY">
              <a:latin typeface="Constantia" pitchFamily="18" charset="0"/>
            </a:endParaRPr>
          </a:p>
          <a:p>
            <a:endParaRPr lang="es-UY">
              <a:latin typeface="Constantia" pitchFamily="18" charset="0"/>
            </a:endParaRPr>
          </a:p>
          <a:p>
            <a:endParaRPr lang="es-UY">
              <a:latin typeface="Constantia" pitchFamily="18" charset="0"/>
            </a:endParaRPr>
          </a:p>
          <a:p>
            <a:endParaRPr lang="es-UY">
              <a:latin typeface="Constant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1490650"/>
          </a:xfrm>
        </p:spPr>
        <p:txBody>
          <a:bodyPr>
            <a:normAutofit fontScale="90000"/>
          </a:bodyPr>
          <a:lstStyle/>
          <a:p>
            <a:pPr eaLnBrk="1" fontAlgn="auto" hangingPunct="1">
              <a:spcAft>
                <a:spcPts val="0"/>
              </a:spcAft>
              <a:defRPr/>
            </a:pPr>
            <a:r>
              <a:rPr lang="es-UY" b="1" smtClean="0">
                <a:solidFill>
                  <a:srgbClr val="FF0000"/>
                </a:solidFill>
              </a:rPr>
              <a:t/>
            </a:r>
            <a:br>
              <a:rPr lang="es-UY" b="1" smtClean="0">
                <a:solidFill>
                  <a:srgbClr val="FF0000"/>
                </a:solidFill>
              </a:rPr>
            </a:br>
            <a:r>
              <a:rPr lang="es-UY" b="1" smtClean="0">
                <a:solidFill>
                  <a:srgbClr val="FF0000"/>
                </a:solidFill>
              </a:rPr>
              <a:t/>
            </a:r>
            <a:br>
              <a:rPr lang="es-UY" b="1" smtClean="0">
                <a:solidFill>
                  <a:srgbClr val="FF0000"/>
                </a:solidFill>
              </a:rPr>
            </a:br>
            <a:r>
              <a:rPr lang="es-UY" b="1" smtClean="0">
                <a:solidFill>
                  <a:srgbClr val="FF0000"/>
                </a:solidFill>
              </a:rPr>
              <a:t/>
            </a:r>
            <a:br>
              <a:rPr lang="es-UY" b="1" smtClean="0">
                <a:solidFill>
                  <a:srgbClr val="FF0000"/>
                </a:solidFill>
              </a:rPr>
            </a:br>
            <a:r>
              <a:rPr lang="es-UY" sz="3600" b="1" smtClean="0">
                <a:solidFill>
                  <a:srgbClr val="FF0000"/>
                </a:solidFill>
              </a:rPr>
              <a:t>Giacomo </a:t>
            </a:r>
            <a:r>
              <a:rPr lang="es-UY" sz="3600" b="1" err="1" smtClean="0">
                <a:solidFill>
                  <a:srgbClr val="FF0000"/>
                </a:solidFill>
              </a:rPr>
              <a:t>Balla</a:t>
            </a:r>
            <a:r>
              <a:rPr lang="es-UY" sz="3600" b="1" smtClean="0">
                <a:solidFill>
                  <a:srgbClr val="FF0000"/>
                </a:solidFill>
              </a:rPr>
              <a:t> (1871- 1958) </a:t>
            </a:r>
            <a:br>
              <a:rPr lang="es-UY" sz="3600" b="1" smtClean="0">
                <a:solidFill>
                  <a:srgbClr val="FF0000"/>
                </a:solidFill>
              </a:rPr>
            </a:br>
            <a:r>
              <a:rPr lang="es-UY" sz="3600" b="1" smtClean="0">
                <a:solidFill>
                  <a:schemeClr val="bg1"/>
                </a:solidFill>
              </a:rPr>
              <a:t>“Di</a:t>
            </a:r>
            <a:r>
              <a:rPr lang="es-UY" sz="3600" smtClean="0">
                <a:solidFill>
                  <a:schemeClr val="bg1"/>
                </a:solidFill>
              </a:rPr>
              <a:t>namismo de un perro con correa” (1912)</a:t>
            </a:r>
            <a:endParaRPr lang="es-UY" sz="3600">
              <a:solidFill>
                <a:schemeClr val="bg1"/>
              </a:solidFill>
            </a:endParaRPr>
          </a:p>
        </p:txBody>
      </p:sp>
      <p:pic>
        <p:nvPicPr>
          <p:cNvPr id="61442" name="Picture 2" descr="http://epdlp.com/fotos/balla1.jpg"/>
          <p:cNvPicPr>
            <a:picLocks noChangeAspect="1" noChangeArrowheads="1"/>
          </p:cNvPicPr>
          <p:nvPr/>
        </p:nvPicPr>
        <p:blipFill>
          <a:blip r:embed="rId3" cstate="print"/>
          <a:srcRect/>
          <a:stretch>
            <a:fillRect/>
          </a:stretch>
        </p:blipFill>
        <p:spPr bwMode="auto">
          <a:xfrm>
            <a:off x="1000125" y="1714500"/>
            <a:ext cx="5334000" cy="447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fontAlgn="auto" hangingPunct="1">
              <a:spcAft>
                <a:spcPts val="0"/>
              </a:spcAft>
              <a:defRPr/>
            </a:pPr>
            <a:r>
              <a:rPr lang="es-UY" smtClean="0">
                <a:solidFill>
                  <a:schemeClr val="bg1"/>
                </a:solidFill>
              </a:rPr>
              <a:t>“Muchacha en el balcón” (1912)</a:t>
            </a:r>
            <a:br>
              <a:rPr lang="es-UY" smtClean="0">
                <a:solidFill>
                  <a:schemeClr val="bg1"/>
                </a:solidFill>
              </a:rPr>
            </a:br>
            <a:r>
              <a:rPr lang="es-UY" smtClean="0">
                <a:solidFill>
                  <a:schemeClr val="bg1"/>
                </a:solidFill>
              </a:rPr>
              <a:t>“La mano del violinista” (1912)</a:t>
            </a:r>
            <a:endParaRPr lang="es-UY">
              <a:solidFill>
                <a:schemeClr val="bg1"/>
              </a:solidFill>
            </a:endParaRPr>
          </a:p>
        </p:txBody>
      </p:sp>
      <p:pic>
        <p:nvPicPr>
          <p:cNvPr id="63490" name="Picture 2" descr="http://4.bp.blogspot.com/-RjwvyD4gfpI/TclcIDQwxoI/AAAAAAAAABM/jVRviBUJVoI/s1600/cvbjn.jpg"/>
          <p:cNvPicPr>
            <a:picLocks noChangeAspect="1" noChangeArrowheads="1"/>
          </p:cNvPicPr>
          <p:nvPr/>
        </p:nvPicPr>
        <p:blipFill>
          <a:blip r:embed="rId3" cstate="print"/>
          <a:srcRect/>
          <a:stretch>
            <a:fillRect/>
          </a:stretch>
        </p:blipFill>
        <p:spPr bwMode="auto">
          <a:xfrm>
            <a:off x="642938" y="2143125"/>
            <a:ext cx="3105150" cy="3219450"/>
          </a:xfrm>
          <a:prstGeom prst="rect">
            <a:avLst/>
          </a:prstGeom>
          <a:noFill/>
          <a:ln w="9525">
            <a:noFill/>
            <a:miter lim="800000"/>
            <a:headEnd/>
            <a:tailEnd/>
          </a:ln>
        </p:spPr>
      </p:pic>
      <p:pic>
        <p:nvPicPr>
          <p:cNvPr id="63491" name="Picture 4" descr="http://3.bp.blogspot.com/-tj3bGf3ot8o/TclbSdwG3pI/AAAAAAAAABE/7sf3PfOyU2A/s320/cfvgbhjnlkm.jpg"/>
          <p:cNvPicPr>
            <a:picLocks noChangeAspect="1" noChangeArrowheads="1"/>
          </p:cNvPicPr>
          <p:nvPr/>
        </p:nvPicPr>
        <p:blipFill>
          <a:blip r:embed="rId4" cstate="print"/>
          <a:srcRect/>
          <a:stretch>
            <a:fillRect/>
          </a:stretch>
        </p:blipFill>
        <p:spPr bwMode="auto">
          <a:xfrm>
            <a:off x="4500563" y="2214563"/>
            <a:ext cx="3048000"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5728"/>
            <a:ext cx="8229600" cy="1085872"/>
          </a:xfrm>
        </p:spPr>
        <p:txBody>
          <a:bodyPr>
            <a:normAutofit fontScale="90000"/>
          </a:bodyPr>
          <a:lstStyle/>
          <a:p>
            <a:pPr eaLnBrk="1" fontAlgn="auto" hangingPunct="1">
              <a:spcAft>
                <a:spcPts val="0"/>
              </a:spcAft>
              <a:defRPr/>
            </a:pPr>
            <a:r>
              <a:rPr lang="es-UY" smtClean="0"/>
              <a:t/>
            </a:r>
            <a:br>
              <a:rPr lang="es-UY" smtClean="0"/>
            </a:br>
            <a:r>
              <a:rPr lang="es-UY" smtClean="0"/>
              <a:t/>
            </a:r>
            <a:br>
              <a:rPr lang="es-UY" smtClean="0"/>
            </a:br>
            <a:r>
              <a:rPr lang="es-UY" smtClean="0"/>
              <a:t/>
            </a:r>
            <a:br>
              <a:rPr lang="es-UY" smtClean="0"/>
            </a:br>
            <a:r>
              <a:rPr lang="es-UY" smtClean="0"/>
              <a:t/>
            </a:r>
            <a:br>
              <a:rPr lang="es-UY" smtClean="0"/>
            </a:br>
            <a:r>
              <a:rPr lang="es-UY" smtClean="0"/>
              <a:t/>
            </a:r>
            <a:br>
              <a:rPr lang="es-UY" smtClean="0"/>
            </a:br>
            <a:r>
              <a:rPr lang="es-UY" smtClean="0"/>
              <a:t/>
            </a:r>
            <a:br>
              <a:rPr lang="es-UY" smtClean="0"/>
            </a:br>
            <a:r>
              <a:rPr lang="es-UY" smtClean="0"/>
              <a:t/>
            </a:r>
            <a:br>
              <a:rPr lang="es-UY" smtClean="0"/>
            </a:br>
            <a:r>
              <a:rPr lang="es-UY" smtClean="0"/>
              <a:t/>
            </a:r>
            <a:br>
              <a:rPr lang="es-UY" smtClean="0"/>
            </a:br>
            <a:r>
              <a:rPr lang="es-UY" smtClean="0"/>
              <a:t/>
            </a:r>
            <a:br>
              <a:rPr lang="es-UY" smtClean="0"/>
            </a:br>
            <a:endParaRPr lang="es-UY"/>
          </a:p>
        </p:txBody>
      </p:sp>
      <p:pic>
        <p:nvPicPr>
          <p:cNvPr id="65538" name="Picture 2" descr="http://3.bp.blogspot.com/-yN6s8LggKjY/TcleEPTXAxI/AAAAAAAAABc/wOSq0zdCS5Y/s320/sxdcghkm.jpg"/>
          <p:cNvPicPr>
            <a:picLocks noChangeAspect="1" noChangeArrowheads="1"/>
          </p:cNvPicPr>
          <p:nvPr/>
        </p:nvPicPr>
        <p:blipFill>
          <a:blip r:embed="rId3" cstate="print"/>
          <a:srcRect/>
          <a:stretch>
            <a:fillRect/>
          </a:stretch>
        </p:blipFill>
        <p:spPr bwMode="auto">
          <a:xfrm>
            <a:off x="500063" y="2071688"/>
            <a:ext cx="3048000" cy="2362200"/>
          </a:xfrm>
          <a:prstGeom prst="rect">
            <a:avLst/>
          </a:prstGeom>
          <a:noFill/>
          <a:ln w="9525">
            <a:noFill/>
            <a:miter lim="800000"/>
            <a:headEnd/>
            <a:tailEnd/>
          </a:ln>
        </p:spPr>
      </p:pic>
      <p:pic>
        <p:nvPicPr>
          <p:cNvPr id="65539" name="Picture 4" descr="http://2.bp.blogspot.com/-Vd5CETvFXeY/TclcoFFghXI/AAAAAAAAABQ/l46m7qeRBiA/s320/qsrdhfj.jpg"/>
          <p:cNvPicPr>
            <a:picLocks noChangeAspect="1" noChangeArrowheads="1"/>
          </p:cNvPicPr>
          <p:nvPr/>
        </p:nvPicPr>
        <p:blipFill>
          <a:blip r:embed="rId4" cstate="print"/>
          <a:srcRect/>
          <a:stretch>
            <a:fillRect/>
          </a:stretch>
        </p:blipFill>
        <p:spPr bwMode="auto">
          <a:xfrm>
            <a:off x="4286250" y="2286000"/>
            <a:ext cx="3048000" cy="2152650"/>
          </a:xfrm>
          <a:prstGeom prst="rect">
            <a:avLst/>
          </a:prstGeom>
          <a:noFill/>
          <a:ln w="9525">
            <a:noFill/>
            <a:miter lim="800000"/>
            <a:headEnd/>
            <a:tailEnd/>
          </a:ln>
        </p:spPr>
      </p:pic>
      <p:sp>
        <p:nvSpPr>
          <p:cNvPr id="65540" name="4 Rectángulo"/>
          <p:cNvSpPr>
            <a:spLocks noChangeArrowheads="1"/>
          </p:cNvSpPr>
          <p:nvPr/>
        </p:nvSpPr>
        <p:spPr bwMode="auto">
          <a:xfrm>
            <a:off x="500063" y="428625"/>
            <a:ext cx="8215312" cy="1077913"/>
          </a:xfrm>
          <a:prstGeom prst="rect">
            <a:avLst/>
          </a:prstGeom>
          <a:noFill/>
          <a:ln w="9525">
            <a:noFill/>
            <a:miter lim="800000"/>
            <a:headEnd/>
            <a:tailEnd/>
          </a:ln>
        </p:spPr>
        <p:txBody>
          <a:bodyPr>
            <a:spAutoFit/>
          </a:bodyPr>
          <a:lstStyle/>
          <a:p>
            <a:r>
              <a:rPr lang="es-UY" sz="3200">
                <a:solidFill>
                  <a:schemeClr val="bg1"/>
                </a:solidFill>
                <a:latin typeface="Constantia" pitchFamily="18" charset="0"/>
              </a:rPr>
              <a:t>“Vuelo de golondrina” (1912)</a:t>
            </a:r>
            <a:br>
              <a:rPr lang="es-UY" sz="3200">
                <a:solidFill>
                  <a:schemeClr val="bg1"/>
                </a:solidFill>
                <a:latin typeface="Constantia" pitchFamily="18" charset="0"/>
              </a:rPr>
            </a:br>
            <a:r>
              <a:rPr lang="es-UY" sz="3200">
                <a:solidFill>
                  <a:schemeClr val="bg1"/>
                </a:solidFill>
                <a:latin typeface="Constantia" pitchFamily="18" charset="0"/>
              </a:rPr>
              <a:t>“Automóvil en la carretera” (1913)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fontAlgn="auto" hangingPunct="1">
              <a:spcAft>
                <a:spcPts val="0"/>
              </a:spcAft>
              <a:defRPr/>
            </a:pPr>
            <a:r>
              <a:rPr lang="es-UY" smtClean="0">
                <a:solidFill>
                  <a:schemeClr val="bg1"/>
                </a:solidFill>
              </a:rPr>
              <a:t>“Velocidad abstracta” (1913)</a:t>
            </a:r>
            <a:br>
              <a:rPr lang="es-UY" smtClean="0">
                <a:solidFill>
                  <a:schemeClr val="bg1"/>
                </a:solidFill>
              </a:rPr>
            </a:br>
            <a:r>
              <a:rPr lang="es-UY" smtClean="0">
                <a:solidFill>
                  <a:schemeClr val="bg1"/>
                </a:solidFill>
              </a:rPr>
              <a:t>“La guerra” (1916)</a:t>
            </a:r>
            <a:endParaRPr lang="es-UY">
              <a:solidFill>
                <a:schemeClr val="bg1"/>
              </a:solidFill>
            </a:endParaRPr>
          </a:p>
        </p:txBody>
      </p:sp>
      <p:pic>
        <p:nvPicPr>
          <p:cNvPr id="67586" name="Picture 2" descr="http://2.bp.blogspot.com/-CLawpTQcTHw/TcldD4HdO3I/AAAAAAAAABU/bXIkjMoPi64/s320/sdfghcf.jpg"/>
          <p:cNvPicPr>
            <a:picLocks noChangeAspect="1" noChangeArrowheads="1"/>
          </p:cNvPicPr>
          <p:nvPr/>
        </p:nvPicPr>
        <p:blipFill>
          <a:blip r:embed="rId3" cstate="print"/>
          <a:srcRect/>
          <a:stretch>
            <a:fillRect/>
          </a:stretch>
        </p:blipFill>
        <p:spPr bwMode="auto">
          <a:xfrm>
            <a:off x="571500" y="1714500"/>
            <a:ext cx="3643313" cy="3262313"/>
          </a:xfrm>
          <a:prstGeom prst="rect">
            <a:avLst/>
          </a:prstGeom>
          <a:noFill/>
          <a:ln w="9525">
            <a:noFill/>
            <a:miter lim="800000"/>
            <a:headEnd/>
            <a:tailEnd/>
          </a:ln>
        </p:spPr>
      </p:pic>
      <p:pic>
        <p:nvPicPr>
          <p:cNvPr id="67587" name="Picture 4" descr="http://2.bp.blogspot.com/-w7F9f4nWpzM/Tcldhxp8jHI/AAAAAAAAABY/bF2iDPQc-Do/s320/svbyjny.jpg"/>
          <p:cNvPicPr>
            <a:picLocks noChangeAspect="1" noChangeArrowheads="1"/>
          </p:cNvPicPr>
          <p:nvPr/>
        </p:nvPicPr>
        <p:blipFill>
          <a:blip r:embed="rId4" cstate="print"/>
          <a:srcRect/>
          <a:stretch>
            <a:fillRect/>
          </a:stretch>
        </p:blipFill>
        <p:spPr bwMode="auto">
          <a:xfrm>
            <a:off x="4786313" y="1714500"/>
            <a:ext cx="3786187" cy="320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42918"/>
            <a:ext cx="7467600" cy="1214446"/>
          </a:xfrm>
        </p:spPr>
        <p:txBody>
          <a:bodyPr>
            <a:noAutofit/>
          </a:bodyPr>
          <a:lstStyle/>
          <a:p>
            <a:pPr eaLnBrk="1" fontAlgn="auto" hangingPunct="1">
              <a:spcAft>
                <a:spcPts val="0"/>
              </a:spcAft>
              <a:defRPr/>
            </a:pPr>
            <a:r>
              <a:rPr lang="es-UY" sz="2800" b="1" err="1" smtClean="0">
                <a:solidFill>
                  <a:srgbClr val="FF0000"/>
                </a:solidFill>
              </a:rPr>
              <a:t>Umberto</a:t>
            </a:r>
            <a:r>
              <a:rPr lang="es-UY" sz="2800" b="1" smtClean="0">
                <a:solidFill>
                  <a:srgbClr val="FF0000"/>
                </a:solidFill>
              </a:rPr>
              <a:t> </a:t>
            </a:r>
            <a:r>
              <a:rPr lang="es-UY" sz="2800" b="1" err="1" smtClean="0">
                <a:solidFill>
                  <a:srgbClr val="FF0000"/>
                </a:solidFill>
              </a:rPr>
              <a:t>Boccioni</a:t>
            </a:r>
            <a:r>
              <a:rPr lang="es-UY" sz="2800" b="1" smtClean="0">
                <a:solidFill>
                  <a:srgbClr val="FF0000"/>
                </a:solidFill>
              </a:rPr>
              <a:t> (1882-1916)</a:t>
            </a:r>
            <a:r>
              <a:rPr lang="es-UY" sz="2800" smtClean="0"/>
              <a:t/>
            </a:r>
            <a:br>
              <a:rPr lang="es-UY" sz="2800" smtClean="0"/>
            </a:br>
            <a:r>
              <a:rPr lang="es-UY" sz="2800" smtClean="0"/>
              <a:t>“</a:t>
            </a:r>
            <a:r>
              <a:rPr lang="es-UY" sz="2800" smtClean="0">
                <a:solidFill>
                  <a:schemeClr val="bg1"/>
                </a:solidFill>
              </a:rPr>
              <a:t>El gran canal de  Venecia” (1907)</a:t>
            </a:r>
            <a:br>
              <a:rPr lang="es-UY" sz="2800" smtClean="0">
                <a:solidFill>
                  <a:schemeClr val="bg1"/>
                </a:solidFill>
              </a:rPr>
            </a:br>
            <a:r>
              <a:rPr lang="es-UY" sz="2800" smtClean="0">
                <a:solidFill>
                  <a:schemeClr val="bg1"/>
                </a:solidFill>
              </a:rPr>
              <a:t>“Formas únicas de continuidad en el espacio” (1913)</a:t>
            </a:r>
            <a:endParaRPr lang="es-UY" sz="2800">
              <a:solidFill>
                <a:schemeClr val="bg1"/>
              </a:solidFill>
            </a:endParaRPr>
          </a:p>
        </p:txBody>
      </p:sp>
      <p:pic>
        <p:nvPicPr>
          <p:cNvPr id="69634" name="Picture 2" descr="http://2.bp.blogspot.com/_sD9yQTE5QZQ/SSwtlWfSgDI/AAAAAAAAEZ4/ephc79p-SXI/s400/Boccioni3.jpg"/>
          <p:cNvPicPr>
            <a:picLocks noChangeAspect="1" noChangeArrowheads="1"/>
          </p:cNvPicPr>
          <p:nvPr/>
        </p:nvPicPr>
        <p:blipFill>
          <a:blip r:embed="rId3" cstate="print"/>
          <a:srcRect/>
          <a:stretch>
            <a:fillRect/>
          </a:stretch>
        </p:blipFill>
        <p:spPr bwMode="auto">
          <a:xfrm>
            <a:off x="500063" y="2786063"/>
            <a:ext cx="3200400" cy="3295650"/>
          </a:xfrm>
          <a:prstGeom prst="rect">
            <a:avLst/>
          </a:prstGeom>
          <a:noFill/>
          <a:ln w="9525">
            <a:noFill/>
            <a:miter lim="800000"/>
            <a:headEnd/>
            <a:tailEnd/>
          </a:ln>
        </p:spPr>
      </p:pic>
      <p:pic>
        <p:nvPicPr>
          <p:cNvPr id="69635" name="Picture 4" descr="http://4.bp.blogspot.com/_sD9yQTE5QZQ/SSw7qFih61I/AAAAAAAAEaQ/9TvBgDMQEuU/s1600/boccioni5.jpg"/>
          <p:cNvPicPr>
            <a:picLocks noChangeAspect="1" noChangeArrowheads="1"/>
          </p:cNvPicPr>
          <p:nvPr/>
        </p:nvPicPr>
        <p:blipFill>
          <a:blip r:embed="rId4" cstate="print"/>
          <a:srcRect/>
          <a:stretch>
            <a:fillRect/>
          </a:stretch>
        </p:blipFill>
        <p:spPr bwMode="auto">
          <a:xfrm>
            <a:off x="4572000" y="2214563"/>
            <a:ext cx="340995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sz="3200" smtClean="0">
                <a:solidFill>
                  <a:schemeClr val="bg1"/>
                </a:solidFill>
              </a:rPr>
              <a:t>“La carga de los lanceros” (1916) </a:t>
            </a:r>
            <a:br>
              <a:rPr lang="es-UY" sz="3200" smtClean="0">
                <a:solidFill>
                  <a:schemeClr val="bg1"/>
                </a:solidFill>
              </a:rPr>
            </a:br>
            <a:r>
              <a:rPr lang="es-UY" sz="3200" smtClean="0">
                <a:solidFill>
                  <a:schemeClr val="bg1"/>
                </a:solidFill>
              </a:rPr>
              <a:t>“Dinamismo de la cabeza de un hombre” (1914)</a:t>
            </a:r>
            <a:endParaRPr lang="es-UY" sz="3200">
              <a:solidFill>
                <a:schemeClr val="bg1"/>
              </a:solidFill>
            </a:endParaRPr>
          </a:p>
        </p:txBody>
      </p:sp>
      <p:pic>
        <p:nvPicPr>
          <p:cNvPr id="71682" name="Picture 2" descr="http://3.bp.blogspot.com/_sD9yQTE5QZQ/SSwxh9o1ycI/AAAAAAAAEaA/1z3aiuKoyqE/s400/Boccioni1.jpg"/>
          <p:cNvPicPr>
            <a:picLocks noChangeAspect="1" noChangeArrowheads="1"/>
          </p:cNvPicPr>
          <p:nvPr/>
        </p:nvPicPr>
        <p:blipFill>
          <a:blip r:embed="rId3" cstate="print"/>
          <a:srcRect/>
          <a:stretch>
            <a:fillRect/>
          </a:stretch>
        </p:blipFill>
        <p:spPr bwMode="auto">
          <a:xfrm>
            <a:off x="571500" y="3214688"/>
            <a:ext cx="3810000" cy="2447925"/>
          </a:xfrm>
          <a:prstGeom prst="rect">
            <a:avLst/>
          </a:prstGeom>
          <a:noFill/>
          <a:ln w="9525">
            <a:noFill/>
            <a:miter lim="800000"/>
            <a:headEnd/>
            <a:tailEnd/>
          </a:ln>
        </p:spPr>
      </p:pic>
      <p:pic>
        <p:nvPicPr>
          <p:cNvPr id="71683" name="Picture 4" descr="http://1.bp.blogspot.com/_sD9yQTE5QZQ/SSw0Lm9IE9I/AAAAAAAAEaI/WrTpwjxhnOw/s400/boccioni4.jpg"/>
          <p:cNvPicPr>
            <a:picLocks noChangeAspect="1" noChangeArrowheads="1"/>
          </p:cNvPicPr>
          <p:nvPr/>
        </p:nvPicPr>
        <p:blipFill>
          <a:blip r:embed="rId4" cstate="print"/>
          <a:srcRect/>
          <a:stretch>
            <a:fillRect/>
          </a:stretch>
        </p:blipFill>
        <p:spPr bwMode="auto">
          <a:xfrm>
            <a:off x="4572000" y="1785938"/>
            <a:ext cx="37719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Marcador de contenido"/>
          <p:cNvSpPr>
            <a:spLocks noGrp="1"/>
          </p:cNvSpPr>
          <p:nvPr>
            <p:ph idx="1"/>
          </p:nvPr>
        </p:nvSpPr>
        <p:spPr/>
        <p:txBody>
          <a:bodyPr/>
          <a:lstStyle/>
          <a:p>
            <a:pPr eaLnBrk="1" hangingPunct="1">
              <a:buFont typeface="Wingdings 2" pitchFamily="18" charset="2"/>
              <a:buNone/>
            </a:pPr>
            <a:r>
              <a:rPr lang="es-UY" sz="2800" smtClean="0"/>
              <a:t>   </a:t>
            </a:r>
            <a:r>
              <a:rPr lang="es-UY" sz="2800" smtClean="0">
                <a:solidFill>
                  <a:schemeClr val="bg1"/>
                </a:solidFill>
              </a:rPr>
              <a:t>Está relacionado con el periodo de mayor intensidad social, ideológica, del siglo XX: que va desde la Primera guerra del 14 al inicio de la Segunda en 1939. En esos 15 ó 20 años se produce un nuevo arte:  algunas de estas experiencias artísticas pasarán rápidamente, otras quedarán incorporadas al arte para siempre,  pero la revolución de las formas y de los contenidos se producirá, sin duda, a partir de aquellas vanguardias de los años 20. </a:t>
            </a:r>
          </a:p>
        </p:txBody>
      </p:sp>
      <p:sp>
        <p:nvSpPr>
          <p:cNvPr id="3" name="2 Título"/>
          <p:cNvSpPr>
            <a:spLocks noGrp="1"/>
          </p:cNvSpPr>
          <p:nvPr>
            <p:ph type="title"/>
          </p:nvPr>
        </p:nvSpPr>
        <p:spPr/>
        <p:txBody>
          <a:bodyPr/>
          <a:lstStyle/>
          <a:p>
            <a:pPr eaLnBrk="1" fontAlgn="auto" hangingPunct="1">
              <a:spcAft>
                <a:spcPts val="0"/>
              </a:spcAft>
              <a:defRPr/>
            </a:pPr>
            <a:r>
              <a:rPr lang="es-UY" b="1" smtClean="0">
                <a:solidFill>
                  <a:srgbClr val="FF0000"/>
                </a:solidFill>
              </a:rPr>
              <a:t>SURGIMIENTO</a:t>
            </a:r>
            <a:endParaRPr lang="es-UY" b="1">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fontAlgn="auto" hangingPunct="1">
              <a:spcAft>
                <a:spcPts val="0"/>
              </a:spcAft>
              <a:defRPr/>
            </a:pPr>
            <a:r>
              <a:rPr lang="es-UY" b="1" smtClean="0">
                <a:solidFill>
                  <a:srgbClr val="FF0000"/>
                </a:solidFill>
              </a:rPr>
              <a:t>Carlo </a:t>
            </a:r>
            <a:r>
              <a:rPr lang="es-UY" b="1" err="1" smtClean="0">
                <a:solidFill>
                  <a:srgbClr val="FF0000"/>
                </a:solidFill>
              </a:rPr>
              <a:t>Carrà</a:t>
            </a:r>
            <a:r>
              <a:rPr lang="es-UY" b="1" smtClean="0">
                <a:solidFill>
                  <a:srgbClr val="FF0000"/>
                </a:solidFill>
              </a:rPr>
              <a:t>( 1881-1966)</a:t>
            </a:r>
            <a:r>
              <a:rPr lang="es-UY" smtClean="0"/>
              <a:t/>
            </a:r>
            <a:br>
              <a:rPr lang="es-UY" smtClean="0"/>
            </a:br>
            <a:r>
              <a:rPr lang="es-UY" smtClean="0">
                <a:solidFill>
                  <a:schemeClr val="bg1"/>
                </a:solidFill>
              </a:rPr>
              <a:t>“Funeral del anarquista </a:t>
            </a:r>
            <a:r>
              <a:rPr lang="es-UY" err="1" smtClean="0">
                <a:solidFill>
                  <a:schemeClr val="bg1"/>
                </a:solidFill>
              </a:rPr>
              <a:t>Galli</a:t>
            </a:r>
            <a:r>
              <a:rPr lang="es-UY" smtClean="0">
                <a:solidFill>
                  <a:schemeClr val="bg1"/>
                </a:solidFill>
              </a:rPr>
              <a:t>” (1911)</a:t>
            </a:r>
            <a:endParaRPr lang="es-UY">
              <a:solidFill>
                <a:schemeClr val="bg1"/>
              </a:solidFill>
            </a:endParaRPr>
          </a:p>
        </p:txBody>
      </p:sp>
      <p:pic>
        <p:nvPicPr>
          <p:cNvPr id="73730" name="Picture 2" descr="http://jmmlimia.files.wordpress.com/2009/02/f_carra_funeral-del-anarquista-galli.jpg"/>
          <p:cNvPicPr>
            <a:picLocks noChangeAspect="1" noChangeArrowheads="1"/>
          </p:cNvPicPr>
          <p:nvPr/>
        </p:nvPicPr>
        <p:blipFill>
          <a:blip r:embed="rId3" cstate="print"/>
          <a:srcRect/>
          <a:stretch>
            <a:fillRect/>
          </a:stretch>
        </p:blipFill>
        <p:spPr bwMode="auto">
          <a:xfrm>
            <a:off x="785813" y="1500188"/>
            <a:ext cx="7143750" cy="4605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smtClean="0">
                <a:solidFill>
                  <a:schemeClr val="bg1"/>
                </a:solidFill>
              </a:rPr>
              <a:t>“Caballo y jinete” (1913)</a:t>
            </a:r>
            <a:endParaRPr lang="es-UY">
              <a:solidFill>
                <a:schemeClr val="bg1"/>
              </a:solidFill>
            </a:endParaRPr>
          </a:p>
        </p:txBody>
      </p:sp>
      <p:sp>
        <p:nvSpPr>
          <p:cNvPr id="75778" name="AutoShape 2" descr="data:image/jpeg;base64,/9j/4AAQSkZJRgABAQAAAQABAAD/2wCEAAkGBhQSERUUExIWFRUVGBgYGRgYGBgYHRkYHRoaGBwdHCAaGyYeGBwjGhkXIC8gIycpLCwsGB4xNTAqNSYrLCkBCQoKDgwOGg8PGi0kHyUvLDQsMiwsLywsLywsLCwsLCwsLCwsLCwsLC0sLCwsLCwsLC8sKSwsLCwsLCwsLCwsLP/AABEIAL8BCAMBIgACEQEDEQH/xAAbAAACAgMBAAAAAAAAAAAAAAAEBQMGAAECB//EADwQAAECBAQDBQgCAQMDBQAAAAECEQADITEEEkFRBWFxBiKBkaETMkKxwdHh8FJi8SNyghQVFgdTorLC/8QAGgEAAwEBAQEAAAAAAAAAAAAAAgMEBQEABv/EADERAAICAQQBAQYFBAMBAAAAAAECAAMRBBIhMUETIlFhcZHwMoHB0eEjobHxFEJSBf/aAAwDAQACEQMRAD8Atc5JHOBJs0EalmfpuNoZzEuP35awpEoiZRwXry/B/bR84tO8cy02bTxCACO4ahXeR9R5d7zjcoAlzY0PXeJZkjMMttUnVKrhv35xHMUwzMz0UNj9vvAahduH798ZUc+zCJctqAu3PSJUzxKLqUyLv/E6jodOfWB0/wCmlzbzd6Aeohdjsf8A6plgilzu45wK2lF5EYK97YEYI7QmcoBElYl1PtFEJLiqWRcglgXILG0F4bjspcz2SVErIPwTAKDMe8UhLtzhFMxnswEEP/E/Q8x6wPheIqKlJJyK+FYAcJU4uRVj9IZTrt7EWDHu/mE2kIXcst5W59YB4hxxCO6kubGtjt1+UVrjHaoYaSlKphWtTupxmWHLdKEB9G3ih8Q7QzJp/iNEpp5k1MaVCF1yJOwCn2pcuM9oUZ+9MD7P/mFCu2EsWStdmCWQnxJLxVZcl6wbh8MWNjtBNo1JJfmMGpKjCiNh24nWTISkcySfQRJK7W4nN7iA3Nf1MV7OQe8SWNQG52cV0iVa0iuUl9w3yZ46dLWowEnV1Dk9j6S2DtrOAGaWkj+pP2iZPbUKDEKSTyB+Rf0ikqx6AWyrSf8AceW/3hjhimZZeZWyhlP58Iiu09YHIIltLFvcZZzxITbLBbQGsL56SKg+cJ8TgFCzgjSlGiSVilJHeJLG9f8AMRHTAco2ZqV3beHXH+JMcQtJcR1L7TAEgkoOxs/I2jYnhVSaev71gXGYRKuYMeUIeHEpcBhlI9wnFVq7yjaJTjjmvUVJswOn4iqYbFqkKGUqYPqQR0+xpDVGLSpGZJBD0GpV/YaQL1bTkdSXarGWjAcX0cCjuL+IhjhcS9XBKrquAP3SKGieUg96/vka/wBRDHh+OUh1EMo1CdCNHhL1kciS2aeXXHYhMuW+9ALufvACJWV2Dv5nboNoTYPHKUsknvsamiUJ5A25PeG+ExQYd5zXxPKOODjAkDJs7nU3A5kKSSQVgpzC4cNTS0B4zCKzJPtCGBASlIq7OavXR6Bi28Mps0j86fu0BqxSTrXf1iRUtU8Q9yt3IpeF7ikBRqlkhvdowsxPV4hmYQHK4YJGUMSNiWGzpF9oMQNSW2H1jlYc8rdYL2weYeFMFm4cHNd1M5c6N5dIhn8NQo5qj3bEhmLhtL8oYTMiQ6rmwf5DWOkl2bu87EdBp1h6IQMk4gM46AmpEkhPPn9Y1EocWq2/5jI5tQQCzSyJleH+IhxeABZQHeHqNR9jofGGDBrfeIFqelo3tgrMyg24QYIAA52/T8oFUQ9dWB+h+nltBM0FLl+6b8jv03894DzutzYX9fnaFMMEccR6cwfic3KgqJoFIJf+ImJJfagMIlcVlnFqyrScyUqG38SHOriJ+LH268h9xLKI0Kn7r9BXy2hBxDCp9plCilaSkJKb1AqQ1R719EmJF2MSDmXitgOJb5yQsMqtN7dOcLeIsUOls8uhG6TrbQgHz3hBLxeJQiYPbIaUlyoiuXQ3OnLSCeH4CYtx7UvdRGpYCnK9KvAvpRt3g9Q67CrBDKtxnh81OSdMOcTGAOqRoG0/BgRAi38QkTFgSZzKQCT7QXSAH7w+oLPpHfAOz8gyynKFKepNxWjNUAfONavXLXUC39pK+mdnOOvfKpJEM5EyvWkXGX2eQO6QhVPiQH8w0J8ZwSWqagIGULUoBiaBIFW5k+oho19NhxEnT2DmUvi01llINtohw2IIVkttV4t0/sIRMzpJNXY6nx08IXYjswqVNJKgoqJ7iQSzu1aACKU1FbYwZwow8QES8wr1iT2oQ2ajmh/bmJ8bhDKfVVAB/bW9oTznC0KUXLv0AcsNg4EesdG4HmUU0OVL9ASyieU0dx/EmvgXoeRp0jQmvUWdvK43BhArFF8wLF/P7QbJx5VYATKONFj77HwtGbboyORNPS64A7X6jT2osQw3blEU2cPhUw2uPDeMlzApIILg/TTrA2Lwxun95xCFGcGbPpDG5DOlJCjpAWIBlHOimhrcbNBOABKgLk0YC4hzO7PIHfUp9k89aawTWLUcNI7kJ67gfC0mYBMUnKkVAJpzJhmS+hL2peIcSsJSPRIYgdYVzOIqcqHuva7C3VtxCNhtOYYVse+ODMBBTpdgavZyfi8II4fxXIsgNmAZzUJTo/M6JEKcLjQpQd0k2IDg7Md+vrG+ITQhIUknNt/LQ15/4gfTIO2R6lBt66jkcdbMlVXLdTzOqjSgoAwhrhMMKKV15RUOH4dSRnXRTUGgB0G331g2RxVRBUDuwYmx/fKO3Kx4EylKZ4lmnXLmnoIHn8RSkUbatB6fKEs7FrWKHnl+piCbKCQVTCSSKC/y05QgVZxuMcCPEaGYVqdBzHVVgOT/AA9BWGWEw+RDqPgNfVzFPws5aVBa1MnQBn8BYU19YczOOnUMdEjvKOz6JHMwx62HA5ngM8ywX1b5/wCIyK7I4wvN3wAKUDnzjceFZHcErPRpYcB4CxGIKa20fTk8DYfjks90TUnoQf8AMdT8RQ0pu1P0xUbWHYkgrm5+MDB73bcctCITYriQUlkGzuNSNOsU7inaefInqlrZcvMSmgSySaMRfao0rHaseiYnuqUggZtHYEOxqLHrDndiBxwR3Kq9IR7Uln8XUkzcqwlI+LVgAk+AOv3gbs8DPVMV3sqCwpVajVTmthlDc7woxXAXI72allFgHHKnpBHDuIzZFEMnKKywWBYDvOkd0mg50jgRdhCHmVuliEZHH39++WbjfDxMl96YpIdlsSBMS4IB1Jdrc9444RizIQCxVJ2+NAsCNwwPdO0LpuMmTs3+nlKAwDqUALas7mxFIhONXLSUsmtHc2szcusClNjLt7gWGpTknn5GOuL9oJBWmWFhWYPRy5+FNA9+8RSwifD42XLRmTKPtbZyaNcnKCwrRttYoa8tC2Xamlfmawxwc1ZI7xrTUg1al/rDL9PsUAQtAwuJB/iXuTxELRmYlVmFa+NG5xrh+GV7QzFgOxAAslN2FA5JqT+IqeNmYhBUArIHLAKUkAfXd4sXZ6Qv2YVMUolQ+JStdLwltP6Ve/I5iWtD2FVBj2Yl0+DQNLwSUOwDmpJqSfp0DQTnAHIQm43xYplnL3XcV97wGnziSoMx2qe4ePJlf4ygLnqVcJ7vU2J+n/GEmLkDOFEdx6j+tQfm/hFlmSJYQB7RI3ClB+ZrfeIZ2FQod1SSSbZg+zX8YqW4o016/Tar0/fK7xPg5QAoB09d60+8BB2BsRrFnw2FWQpCwyABlelLU+3KI5/CJLnKkN3dSwa+tfrGimvVRh+Zkt/85zYQpEQ4XGrQWqUqLmmu/wC7Q3TiYmk8OQAGCQwe23WBcXJGjA06fiJrbK7WyBibWiqsoUq5yPhB04gy5gIUw31A/TbnFpXjc6EqpmUBpbQ+ot9opow5VqL0r1FGuA8PeE4xUohMxGZKBoavuQdn31hOorGMjsQbBuO4DiGzuHzChRKSdiWtyD5h5Qgxk9KT3UlSnIUGNW5Dbm14sWK48JiSlGpuaMGeFKsKEIKqML6Pz6wihmH4xj4QkBK8nETy+IkUymlGoP8AiA/j84Y4SXLUAVJ/1LVJNDyPwgNCfhoIZVyp6NZzbxeHmCkuzJ7wfwofp9YsvwvUlwbEGYNjJi5JaWczh8twx+XL/MbQZikh5qzTkGboKQ0wmCUoEmpJBLhn/G0B4nCFCnHRSf3W8JFoPs+YFekrDFiM57Hu+/M4R7QWmFqX0/TExxq9QD+1gXEYkCgqR4Do8DiUtWrdKfmCC55OI9tFSfwg/kYyE9yaF/0UjqViwAwYehP7vCs8JJvXq5iWXwsDnWCOzyZMdA2fZb68/tHsooyj9cxkA4bhgJ92nX8xqJGZAe4J0lg4JEm7QTpstZ9oteQnukEgNoCEsx9D6RLwEKUp0KWxZyCsUrrR9PKCO2mNSJuUqDJQ7OHc/Og9Y64N2hw6C2egayVnTkmlo4Wf0QVU5+EoXHpjOPpzB+O9mAkCYpZUOdy+m+atC/UQHg8MllICVHukJBKaEhrlnGptE/HOLAziAVFJAUASfeNEgA1BAUfPlEXD5Sj3yauwD3L2GwGqum8OQ2Gsbz+kXWqqCc4g2MK0KykMSCxdKhXcpJbWvOA8Rie/W5DEeIOnhDidwSYonP7xo+mtthW0LTKEuaEEAliSQ1qM+xcQ6soeuxKd9g5bBz9YRwzGZa1Cjr++ENZ2M9oBnQlVCMwAetzyNh4mIpWFSQe6OtjaleoEcLwZSAUkht7E8mhBcbsg4Ma1Vdg2usybhEKoKMHqHfXfeFU8+zICSQBXu6V8xBi1kDvJI/s9xe8cSGBDd4k05k7Q3ex/FzOV6WuoE18SbgstU6YAFOl3L1G9Is+L40JJSkpzCtixA0Oxfw9YgwnDUiWMwyk1JS4PnqwodIU8VxASO+yiPdUiyuo0LbRMT6jYHXuiwtdz5YR7ie1coIBBVWjENW/SKjP4sqYrMo1JoLsPlCbiWLUSljc+VI4lLar0BrF1Wn2LkeYPo0hyDziOv+nCipRAd3e7uB+Y7HDgfhS1NB9om4SglQJBZSGryrXmxhr3dunhaJbLSpxLg4UbQIiOEy2JA/qSB5W9I2Zqxsoc6EejGGWOCEgAKA25sNBc1MQcMkibNUnKQBuHLHWzchzPKOq5YbjFu9Sjjg/CR4ac4fKqF3EphogAgm52TbzNoseKlAEgecJ5slypW512Fh+7mO1MM7sTyt6nGfnAEgZkPQOABpsPVoaluZUosNOp/doqfF8UoKazN56NF+7GYL2w9tNSzAAA76nlDNV/SrFhiBqlLunuhmH4WgJAapuTcwBx7ABMpbUsK8yB9Yd4jFJJBBDJJB9GhN2ixYKVJuCU8mZQMZNLObATPDc0QyZFHHjT5coPRPCUskgKcDnWpbwBgJU9hSg/MKJuMCJ6VKJs27DeNb0zZ3GXYrUH4z0LBKDMC5aB8VggsFThO2nnEGEnHIcps19H1G8Z/wBuT8aipWsZmNpznEQEKsTmDScBKGqSRW4g6VwxNG8784xGBRXu6sHhjhuGpFQG6Gh8I5Zb8TO2WY6MAXghprakCcSwYCO6fduxZv0w4xsgsW0P0+8KZksso1e3X7x2tjkHM5WSeSYnw/aBUg5FjONP5A//AK6GMiLF4fK6viZh/X8xkaPoVWe0ROupzwZZe2nBKKVlGZjXKCfPatIpq8EVDu3d0sC5q2Vgb7HrHofajFFEialSnOVg96qCQ+lyPLWKtgJqUSjMVShyg0yhmJ/3XhWnsZVPz4kdQDVke/7yYswEhXtAJy3VlZNgWq5La1u9qxauF5KMbW5EO4/dzvFRXLUpKln3iy6VZI90BrEmvhHGAxi5pADpUSAFAs4F81CPFrxVbUbFyDj/ABOeotXDA/D3/OXPjfE0ypZUdP0C94pWE4gM5WQXVUnYW/EWad2RmTwfaTHUA4ayejXL+dbQpxHCMhyqDHQiqT026QugVopGckxldptsG3gDrP39IwwmPSohjDEh62Hz/d4rcqTkIKqCjtdtR1aD0cR75OUhBLpD2Tp1hVlXlZsBd3zjOZLCu8zJFABrC3h0gBeegOjFmcM22bn13hnLnhfeJp+2iOfhEqdQFP36QpXKggxbJngwzGY9UtPupSBQB8yi3jVmvyiq46RnOZepfp+ecOEYJzmLF99tByAEam8PympGW/4hlbBDxBStFPtSrTJTzBslNepP2AgvguA9pMt3Ul+p/flAeDl1UoWUSqvO3pFt4FhwiRnAqyleTj6CLL7Ni8fKShtx3EfH9p0JhSsNQJVXqe6Sejn1gLivEDLoKnbYaEwZiZHwgF7NqYSTA8zKSaHvHdXlYWAiaisWHJ8QtTZ6S5HZjLhWE+NQUolq0/W5Q1UhKRmWUp15tsCbQqGMILAt6eZ0hHxji4JIfPuo1GzD0ihaHsbngTKstVR3mNcRx+WpRQFAaAlgD0fS/jEE7FBY7p7qWJVYHpuHDvC7hnCyt5i+6mqmdvHleCikTAUuyANKZvxHXStWwviaGk9UpyO/v6QPhmCGIxGyEmpPqS/yi/zMehKRLlkhIoaDvA6b71ipywlAADBIYU3583glU1g0S6hPWYHwOpbVpPJPJjCdjhmATa3VrQk7RY5kKIu4bzH74Rs4ivMQFxOXmQoM5a7QymkK4Jj7attTFe8Gaw+JCkg+cKsb3lq5MPK/zjcvEZUhhoD5/n5xqWksVG5r5xoKm0kzKst9VQv5mWvstjxMl+zUao3N0782t5RYAp2ZiAn3hahN31+8eb4IqSoKSSCKuIs2F46lQCVHKtmb4S9yP4libxmanTHduWHX7a4aPZDTZqEA925rcCp87eMP5yQmp1ipdn8UBNWfi9mQOpUPtDRWPWo1JYaCkZ16HfjwJx6snA6E4xM45yAWNnf1MC8YmZQ6bjeCMXiBr+8oWcaxIUEkUJG+tQYdTXkgkRZt9oKnY7g6l5iHN2f5eOkahDPxxzCtKMfH7iNRo+g3vjX1HPsieof+oGEZHtxY5UKBZmckE0oQrWPPsbOVZLgLoCoAqUG97vUSGtTUR7SvAJmSjKmAKGqSHFyWY3AoPCKZxDsTLQsEZgCwqSsSw790KPuuA4EAWWtgT5mDTe2wpmUBclSZQBpmqFHNZq1NCySwG7xYOxnCXIUoNY/7RoOupgDjOO9uspQlJ9spPs0p7oQEuxF2Tl7xBi34NAkgVFdgwJa3zprB3sdmB5lRLAhW933+cskrAls2phdjeFImAoKXJ2oRzB31hhgsZQc4KnSHGYeXLcRkru7E9nb3POeM9nFSAFPnlGytjUMfvCj2QIiw8YR7LFOfdX3tWJsoV31H9jAPG8CELzyh/pKan8Tt+PtGiD4zN3TWnaN3OYtlzCnnDDC416PC7M8aQoi14JkDdy7gyxCc5exLMPTwpCrtFjWQpye93A2xv+9I4l4w/mFOZWImEg/6aLf2ap9flAVVYbcehJrwFGB2eB+s4w8shIAuS/ht6CLLw3iiBJQi5IZtSf8APlCeVKqALGj/ALeG3C0ykOVNmctW4oz7VBtDrSrDmZ3pWZ54EfYLATEZlqSkqFSHYtsk2cQNjpkkjNkVnZmKWYEs5Nhra8bxHH5igEyqtdZDBJu6QaksSHPrHeP4eJeFQlTlUxac5JLqYKUQS/8AVmiVG9MgmKsUvx755vxeeVTFJSS1mGu5MNeA9l8yfazjkQmoegprXTnDXD8MSpaphQyHDsKUZ3NhzgXjfFDPVkSyZQYgbtYq5DQCLn1TWexXx7zOLoBU2TyZEMRnOWySzAj3hoTsOUdYhaUAVF9PtGpMwe6mu5/zEWKwQLkd3c3BjiKu72uBKr2sC/0jk+ZbOB8ETNlJWR73eFGLGz82Y+MBcX4IUzf9IHKwdh3c1XHKjF4m7N8dMuUJaw+SgU+gsNxs8WaTNSsAjb96xl2PZVYxPI8e6Tq9i45IM89x/DJiA5SwOtx56QJWjjZ+kekz5CVJZR8fSKdisIiZO9nKDknTVnJYbUimnUbuGE06dTv/ABSqDButSWokv4GoA8T6Rk5PeIcPf7w04ioIUAKranIc/H1jE4fuDMXIrm53+sX+pwCZMUUZVOfP5eBBJWEKwco6n93giXw9FM3eUNiw8dtKQbIwS1JCQMiWsKFXP+o/eUM5PDUyw1qUarl/IRNZfjjM6BnkxdgMIpJU5+EOxajlvrHeP4yJaCUurKBa3idTygbiGHWSKkApZq3B13jJXCu66gCC9PD98YDahIZzPOSF9kTjBcXVkK1BlBKjU0D6cid4WYjHlsqtapc3H0hlxDEIQMuVnszUo33iv4p1KDkktd72AHkBFtaoxyBxM0C2sbnPPn7+UjmTSosSwDnk7j5xkNOF8A9qQFdeiQx/EZBvqaqztJkT13OxKz3pE4j3mJ5R3OwqJqcqhQivSE2P4kUNlGZR0FPExFgOPIFVmpeg+sZB1asuQOIldK/iKuMdmPYTPay0pYu6sodurXv15wOFe0SUlgk1qWPnvFrTxEznAHdP8mLjUNCvG8Ay1SnMP4kP1benjEYuZu/E0a8KNrDBkHDCysq/eZ0q0UB9RD7CTFJNYWysMlSQDTbkRqDvE8vFhCFmYW9mkqJ3Ac06tbekdqcu3s/n/ECweIn7c8LzIExAqg5inVmqzXp9IreDx2eUqWS4UHHWhfwvXnvDSfx9U0DOtXtP4JACW5EfJRisSz7NeU/CaaUNvtGgvtDHu6mro6WRSrn+DO5sh30Umh0B/BgVOI0NCIdT2LLXQgZQnUtv+vAuJwKZo/torb8coaHA4aVq743L/v5RJjsQSfZg3oo7D7wwk4MBGUUDMCOesC8N4UUuVO4JBFK8+m0MFYoAsmptyH5hlhH4Ui6t1hLOOT/YfffxkOHn+y7s0ipIBAJ+lDyhx2Rw4mzpgUHITQG5D6t1FOsKlWervD7sgcuMBtnSR4t+IRaRtJHcPUVMtROeo+xXDA+UJASA/Xl0/eqXtfxMKnplpVSW6js57oHlm84sfHpuUkbpNt6sOZPKPMMcsKUXOYkkzDX3ifdrfKAA+8TaZC5yfH6yHTjcwYyTinFFE+zQSUkuwo/MtAftALBmGv08IllzasKaChP70iQrGiVH/ifrGkqhRjEuFQYlmacyVENlF76HyiRckqvZrRNh8MtXuob/AHED8+UGJ7NzVDMZgTyAJ830gGdQeSIxrKUGO4s9k1XqwFCRE2HxS0KHsyrM9AHNen4hvguFID+1CjrmBBHkfzBkycgBkKtyUAfABvlAG0HjuR3apMYCfWBDi0+ahSRkC0ulTnv+As/Uxx2awzzjkorIo1qXBTozuIjx85CAVgLSSaHKpnOxbSvlDvseM1auEFyb1I16CEXEJWWUcSRLiFKHETccPtlkf9MQpwVEmyvdOXVyrnrC/DlMtQ9oXy+Du7EDX8ReeM8LSUKKQc5FFFShYuQDVrXG9482Xw7NMBWupcB60GgOpqILTutqY6AnkcrwgyT75bOGcQlm8wIqwCiKgbE0NfKCphlggpmJJF2IVryMVOZhWDOcur/T+MLsDxEoWxW6CaKO40f6x3/ih8lTGFjXYBZxmX2fKQovet6NXXlpSA56cqbchQQDJxlGf95xOZ7g5unKJNhXgys1EHk8RFjcSg90hza37WBZOFSkg3JsIdzeCrW6pSAsgZiHGYDkDRV9DCeQtKSQSfaC6SCCPAs0aiH2eJLY6s2ARn7+se4dYlIYMVGqi5q+g6UHhGQnIK/fNP4p15E/aMhPpLnLdzwGOl+pnrCJMtea4Ju4Yn8RHI4MhJpWCfYhPy+0TSlAaxgM2OJngkdTuXIy0AiaUGP0P0jlBzR3MxiU3ZxAonkwGJPEjxuGBSSaHlrWKN2g4gpSRLSA5OZVTYGwOxLX16RaeI8aSAyjQ823ilTUGapZTVyWqB3UvqaCvqIr034i3gS7T0k43/P6Q7hMmXlL++RuQLWL/l4X47Eoz2cgsFEBhoWo9tYjlcUSlSZcwvSpNWrSwsfoYh4rwfK01C8yb5QQW3IrX5xoVV4YsT8pccFtr85mYsP3gSTZjcjRucDYbFsd/wDMDy8W7EF3LRJNw5LrT72oFc1f2vzh+3w0sXCLgHIkuKBVVJZXzGx++kLZeYH3FBr0zN5QfLxDsWYi41glaaBaQAdj8XI/Q6eceDlOCILr/wBkPEVnHAXIHz9Yf9kcYFYuU1f37ExwicF30d3anLrD7s+lOZwS7b+XKJ7rhtI2xFtjbCCfEsGPUBMST/E16Fx0oFecURfYZThSpgZRKqAv3qtXreLlxuaVJCUsFEu+gCQSbaElI/5GE0/tKhSQcpdJKSn+Kk0IfYHUXpEatcnNfnv9JnaYkHAiwdmEoS5BWOZJ8aMIFnYf2elDqB4sdqaxaeAoXizlSO6PeUTQCunkwiyy+DIQgJArqbkltdxyh9TXH8cddqxScHuedYGeQCA43uH+T9IOTNAYA05hvIfWB+I4IScRMlpHcBBYVUlJSlTB7gPa7Cm0dSZ6WcMx1JqYN0wZ5rFcZE1jFhPj1/bx3g8I4dYpsX9Y4zgirOObRIjH/wBTycn6APCWLYws6AcQiZLdJAszV3a0ccD4nkKqUFNNNt9YHXjW91AHiqtNiWaEc3CqC82dRT/GjOTZhz6x5KN6lWnWIAwRLPju0qVZsqcxqO8KNt5tFGnmatwcqg7ZVJa2zN9YbKxSQCFEDUgd5vIGOJMwqU0uXmI+JVAB0FT4tFdSekOF+v7ye0VgcNz8P2iiX2bUaroP4gq+pMTDCIQkpABcUFSR0APzh2ng0xdVqoNBRv3rDPB4PDyx3yEtTmT9+QgzqSeM5+UnFSKNwH1/aU/CYKclmSMtgknXkdNd6iJkzl+1ly2Yu6xsAN/24i3KSlVUJYAUUoseoH3hImShBXMUTmWxJowDC3jAC/eTkSxFbYEBPxz4E1xDGFKAtBZSGUG3sR0IoQbwu7V4sTTLIDTB8X9WsroW8zEGJ4mkqIa1tAYb8K7Gz5/fUn2aFAHMoVP+1N25lhFVVRXBPj9ZFqLaQx2n7HmJ8B7wcPu301Jjceo8E7LycOBlSSvVaqqP0HhGQ00q/JMnOudeFH1hMxQzFIenzjUphVRpzv5QInFKM1ksQSe+PdsXZ6nbaCMPhxf4tzf96R8ljb3LGXAxMm8QVYDKl2fXy+8czwSmgNDrfZ4lGHJJr+sP3xiaeh0sDZqa9dhDBWzwN6rjEpHH8NMSCSQ1AFOzJJAJ+Z8I74e0rM+X3SnKpmIaou9mtr0gvjkyYpC3SCzAAgF1EgABvKKhKRNloSCsFIf3g7a90ggtelhpGoiCyvAP8y2l3bhhx8PEiC80xaqe8we4AFPmdIbYMMpNmLk7+FfnFaVJmqUVSwwO9j4Ev4xY+E8NnzAMyAcr1CVWOh0tF1wCjOR9iUJeGUoB578dzUzAp9oJgGViCryat7cntEJmKNHCVZiyhU09K1OsWTBcLLMTUUL7ufzygPiPZwO6XSf6kh7eG0SreucEwGY9CIMUkoGdc2ujgDwYNrBGHxBfIoZVgWPzG4/xDjhfAJCHWQpUxNs5zFJvQM3j6xnFOEJmJ92oIYijE87CPNqEZtp+s7UzJk9D3Zz/AHiPErzLKrAUrYtvzex0i3cAklJClZkkpfKaMC2WnMOehEb7G9n0GZOm4j3cOgLDB6s7tqwSac3gfEYxa5qlrORUx5gIIJKSvKlIOwQlO9Ad3httW+sYkN2rXea168xziSFZgV5GFCDUDrzNPyHFN4hhyueJMlQAJZnYAXc+t+cE4jFFkoSVMTmUQ50yqNaEukkK/sYkm4JGVgljqa9HrUkiAqUVEboIDkEpPUuB4NGHQJaD3QGfc7nnEmNnJQ61EJSBmJMUmT2qnZB3Jai5DlSgXFHUAK87axvEYyZPIVPU4TUISCEg7tdR5nwhttyqMCQrprHfLfnFnECFzzNWkj2hNBcCw6sBHOK7LiYnPLmlCjXcHq49Y7KCpYJBCRbrr0hjImjTXrGc1jj2kPM2HrG0LKxJ4GtymZNWlQ6F+Y3HSCP/ABaYr3Z5+/rFonTJUxOVVXsRQg7jUQunYVck5kkqT/Iaf7tutuloop1pY8jn5f4kjU5GMkfmYim9kJgbMsl9K/WGGF7DpSO8HJuXeukEo44gqTndwd2pS3lD2Tigrkbt6bb/ADijUapiMDiIGnKcmIML2UlCqwouWbN46aQVicJLQn2aEpTqWp06mDcfMZQb3yRfbpCjis/KMgqpTuTUsb+cQG534Yx9dAZhiLcVxEjuINHpz59BpEK5TSyupUohKXr3jz1YAnwgfA4NRmkLorMRUAAD4W0ZmixcWRLSgBSiVIsBQBR1aunhetYNiEIUTSfAQKvZkMhEtUmiiWDFiAc2ubUE894reE4JiMXMKHCJaVMVl7aFtaMfHSBeISkrIUUuRY7axZuz+KSUAoyoCtHAY60GtIpX+iN3fz8SLUVOmQGwDH3B+zGHwzZUe0mXzqYnw0HhD1eILX6sPwX9IUYYkrFXbVi0WFMigYm2jCrbxTVezZJExLawOjBPYk105vGoncG2l6uxjIPCHomKyZWMZi8oC7MPU7+lI54ZxDNNyF3L82Ae52s0K8OtWKUUpBSAAVEiwAYDq7nxh9gsInDJLJzKUalTJdh4lhyGkYCUqo9ufRalgi7QMsY5lyWTSF+PxLJofeo9vJ4HHEfas80AD4UAJpuSok6HZ4VI46iUxyATBmCizkkEi5c6HWC3f+BzIq9PYxxiZiuHzphTkzsixUyQ51GrivnHI7JLJeYoB/4h/WnOIpfH1kFRVlBJY0Pzp6Rk3i2IWKLDb5GOz0rBH1SeMCaCrbWoQfzG2F7PyJTd3OrnX0tDDE45CA6iEtp+NIpasRM+Oes8kgCgpXa/KJ5HJJfRRdauXvW0sBe8cNBPLtn7+MEUsTHM3imY5qgMW1J6DbnasLuJ8VASSs5U0oakvvt4bx1OUyXqo2P8R5XgLCdnlTlPNVlTSl1EctB6wSInZjlCoMmM+zvAv+pkpmqOQrdQIqQHIAOjUsdodnA+zlqlrGVR91dwo3DbGh7pr1vBPAOGpkyzLRoSbvQ11sYk49MUJKgliVDLUP6cr+ELd1c8jjPEzS7ltoMTdhuKBWJxEpVMwCw9XA7hG1z5Rb8R2fw6y5w8tzdTMX8DHmGCwc2RNlzJQZSTcglxYgt7wIodY9L4JxxGIH/tzNZavmkn30+u4Eb1NlZUKpmfqanVyxEHmdl5PwoAUC6SSovyLk+Yt5grsXg5Su6tDLqBd83PKbbxbSljWFfGcChZCk0nAMkgsSP7NZPM062ia+ncODgztN5XjxKpL7LTUhhNCmsWZ+r63NDHU3g6wgghm/qQ/TK4MOMLiVhswBa4di//ANVf/GDU4lJLOx2NH6PfwjCa63Jzgy8WMnEq+GwwSGVVhW/1ENcFhU6B4dmXEfsxqlulPlHPU3diea4tFc/h6TVmO4f92iAYVSDRvnDidhgRTz1HjApDO8eOScieWw4xKfxzs2SnPLACh8Oh6bdLQp4dxOYnuB8woUquOj2ptHoxQ4vTmDAfFeysqcgfBMFlj5HcRp12Fkww4hpqApw8peIx2UZiSVHQu568rQsxOJUr3iSpRqeQFR0sOkM8VgCiYZc8ZV/Cv4VCwroOfnCfispSQ4sks4ZmJA8rQ2vBOD3NZfTRN33j4R5wdCnQkzO6ASSosE1Dag70cDnFkxfDZWJAKgVN8QJSda0ahY7i8eeySVIBKifEwz4JxBUtCDLnZFl6EZkpDtlUDcOH+RGqXpOd2ZJe27BT8o14h2RQkH2YI3zEqfzqPCnKAuAo9nMVLIcE6Cyh+PpE2J4/ikuD7MhTjMhLktcpBVQ+FH0gGRPW4WEMU1qxPo7dTvaBYMUIJyDHUhyhD/vLzISaKLvBSeOywrKVMxryJt4PTk8UbhPEJgnBLqV7QsQ+t83Ua8ugZ9j8EgICVK7ygu1LMsHpQecTlnpOM8feZHZpV3Yf+0dongZinctzDgkeFYyKZhuLqyuCKsKP7zAdI3GilpxyJnvp9jYzOsHP/wCm7hICynMp7B3bqaGA8dxwrUQkd2zl3Xy/28tYI7TYX/USoj3hkLbu6X6ur03gDh2FCi6gcooS1t6m1NYkG0jeZsUKhX1GOT8ZnD8GokqKlJJFSkkEjblVOvlCxeEmDEEy5hSlzQklgXBd6lw5vrFrmkJlFSAWtmYX87hrDaEMnPNBShKsrpc0qT46Aer6Q2m1iS3ieIU5IH+4ywZlTVFQSMqSWJuokuVEfDWgbQeZuLmpAqabCn70gGSpSUslLbM3SjH1gOfJUompJ6iEEb2zniMSsKOT1IsXjbBF3cBIND9Xs0MuH4CcUgqCHuBUedC1HoDHfCsMmX8BKruduVLUPlDROJCnyaUOrHpvBu//AEUfmZM7tncOBNYdBSkhQSWslLsOZe5g/h2HIOZVVnTSB8BhFEVG2uv60PESkoYU5jmS8JOfElssPXmFSRluNvGOloSecR+2erA7RwZ7e835ieznIEQMza8CFbRBPwUpmWgHqAa/QwZMnMnkLwHilhSQGvRttPQPE+wg5BjAxPBk+HkoYFJVUU76recTNcCg+dG8aRHLAAA8I0qYwJFQLwPqORjM5tGZL7IK94eMaXggQ2kRy8ekvyrr+mO8XxAIALeWsdG7qc5zIU4ZSPcUQP4mo8tPAiO5eOLsoEc019DUescjiKVM1QY2tT1Aflr/AJjp3Z6hY98mTiQp8pB6fXziJZNWrAcyQCMwfx08bjzgWYuYDy8/VoqUle54Vg9RhJnZwG7r1r3T8ttC0FS1ZQyq9fuIDwOLzHKq+h/xDOYohJBsfEekWrZjmT2LziJuPSUzJJSpIIcNuKioOhaKzw7hefPKmkGUoEAuygeX8flaLlOw+ZCgavZQIo1ujHQ0MVXG8DxKFlcqYZj1KVZRTTKwCT0pHWpscEKR9+6Waa9AprY4+fX8RV/4fNQpQATMBqClYBb+wJDHo46RPI7LmUgqmkJq4AIOtrVJOgeNf96XLUAsLQuwSoXPyPn+CkYlsQlUxiVoLG7KBqBUaMLgRO7ajpv94lYVlHskGFYbgyDLKVIdwLmqWsXHulzpAg7PmuWdQXJQCRyPeA8TfaJJnHilmDgGzmp5nX5QLiOIlZEwlQS+QLoxWxckE20B0aEIt2Tz+saEcHPWZDJwysOVES1roCFBDqI1FaAWOjwvncbCnXMU62YIdju1QC2pMHT58xKbuD8QIUC2j+OvKBlYoUBQlRJq4AYeMWoCfxDJnXVk/qbhF3Z3NNUUIqApyo2JJfwA/dY1Fl4diES0DKwUpiAzDWpJApqwDxuG3JazZUAfOZJsHk5jvj0tIlLUQ4SklrWqKx59jJy1LqS4IILUSRUFtWOpvHpLZgpCg9wX1Fq+EebYnBGVNVLNcpvum6T1Zon0XkeRL9GEY7G8x4jHKXLCSBVQUQP5Fk05a9YB4ZO9ktaWcglIOrOwIYUo3nBacSmU3tAxoQ1QduYZ4nwXD5ZWqbMDue7LH8gEipPhBKBggjgy3eqk8ZkMrhiycyl5UHMxAqaksK1iTHKRKl0Q7kC9w4udukc43FLVMZJCV3q5AS5DDTQ84BxKSFZV3VvXNHQMkZMUqB8g8SabiVLqVEGxy05t0EOsGn2cs7mp9BfyisISEKSCSqrtuSQA5vf6w9VNPl8n9Iaa+ML5k+pYA7SMYjPC8RJNmHz6feDHJIc+X7beK9h5qlK33htIJie1BWcCSqN43RknHZSwtSv0EZOW5CiXawHS/OF7FRrYV69YLSrLVnP0tEpXHU9iFy1UY9TyMDSD36FwKDrEClkPXqeevpE/CZThzTVuv4jm3M9jaMwudNtuCPWB5y1pqBqx2N29HgzEXfpEk1QZub/vlBDZ0IvkRXh5WQh/dVUctCPA+h5QWJFClTlPryiDGJo4s7jkoU8iKeMGYbEOjNy/esC8LxmawmASLetf8j5QX7JOal9RAysQyqDR4jmzLmxpbw9I4mSeZwqTJp6Wdqcwf31hZLxySSFEJ/tRiQdf49bdIkm4gPkzWuQTrbn/AIiGbhELASzVoxO3SKkrzwwnQAO51NlMsHMz7Vvz8oZyMQya1irTZKpTpdwNNPx4eUM+F8QCwRV00INxr0MA1ZA46hWLwI1mUqCR8vxECq1BrGphULVHWo+8blyQpQBJD9YBCwYRDAYgWNlEhlAeND15xWO1WCVJSiYEqotytABCXFy1RVvOLpi8GUgMokbkAgerxzJxZYUQRajj5iNmquzkvzJluFbArPLs6phJQlSkOda8h+YsPDTnSZakEJIZKRmJfcBr8yYuk7BIWKyvEZfm4jmV2fSC6RT+xJr4KEMKjGAIdustsfcx+kq6uzc6UCAt0m7Bt6EVMB/9vWGyBFSXereY+keg4XCqTTK+zZUgepMZP4UlVSPKFViz3CC9+8+0TPPpOLEsgkFbm6qDqHDnwEZFwn9nkE9x0qa+rRkUnUKvBWKxnz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Constantia" pitchFamily="18" charset="0"/>
            </a:endParaRPr>
          </a:p>
        </p:txBody>
      </p:sp>
      <p:sp>
        <p:nvSpPr>
          <p:cNvPr id="75779" name="AutoShape 4" descr="data:image/jpeg;base64,/9j/4AAQSkZJRgABAQAAAQABAAD/2wCEAAkGBhQSERUUExIWFRUVGBgYGRgYGBgYHRkYHRoaGBwdHCAaGyYeGBwjGhkXIC8gIycpLCwsGB4xNTAqNSYrLCkBCQoKDgwOGg8PGi0kHyUvLDQsMiwsLywsLywsLCwsLCwsLCwsLCwsLC0sLCwsLCwsLC8sKSwsLCwsLCwsLCwsLP/AABEIAL8BCAMBIgACEQEDEQH/xAAbAAACAgMBAAAAAAAAAAAAAAAEBQMGAAECB//EADwQAAECBAQDBQgCAQMDBQAAAAECEQADITEEEkFRBWFxBiKBkaETMkKxwdHh8FJi8SNyghQVFgdTorLC/8QAGgEAAwEBAQEAAAAAAAAAAAAAAgMEBQEABv/EADERAAICAQQBAQYFBAMBAAAAAAECAAMRBBIhMUETIlFhcZHwMoHB0eEjobHxFEJSBf/aAAwDAQACEQMRAD8Atc5JHOBJs0EalmfpuNoZzEuP35awpEoiZRwXry/B/bR84tO8cy02bTxCACO4ahXeR9R5d7zjcoAlzY0PXeJZkjMMttUnVKrhv35xHMUwzMz0UNj9vvAahduH798ZUc+zCJctqAu3PSJUzxKLqUyLv/E6jodOfWB0/wCmlzbzd6Aeohdjsf8A6plgilzu45wK2lF5EYK97YEYI7QmcoBElYl1PtFEJLiqWRcglgXILG0F4bjspcz2SVErIPwTAKDMe8UhLtzhFMxnswEEP/E/Q8x6wPheIqKlJJyK+FYAcJU4uRVj9IZTrt7EWDHu/mE2kIXcst5W59YB4hxxCO6kubGtjt1+UVrjHaoYaSlKphWtTupxmWHLdKEB9G3ih8Q7QzJp/iNEpp5k1MaVCF1yJOwCn2pcuM9oUZ+9MD7P/mFCu2EsWStdmCWQnxJLxVZcl6wbh8MWNjtBNo1JJfmMGpKjCiNh24nWTISkcySfQRJK7W4nN7iA3Nf1MV7OQe8SWNQG52cV0iVa0iuUl9w3yZ46dLWowEnV1Dk9j6S2DtrOAGaWkj+pP2iZPbUKDEKSTyB+Rf0ikqx6AWyrSf8AceW/3hjhimZZeZWyhlP58Iiu09YHIIltLFvcZZzxITbLBbQGsL56SKg+cJ8TgFCzgjSlGiSVilJHeJLG9f8AMRHTAco2ZqV3beHXH+JMcQtJcR1L7TAEgkoOxs/I2jYnhVSaev71gXGYRKuYMeUIeHEpcBhlI9wnFVq7yjaJTjjmvUVJswOn4iqYbFqkKGUqYPqQR0+xpDVGLSpGZJBD0GpV/YaQL1bTkdSXarGWjAcX0cCjuL+IhjhcS9XBKrquAP3SKGieUg96/vka/wBRDHh+OUh1EMo1CdCNHhL1kciS2aeXXHYhMuW+9ALufvACJWV2Dv5nboNoTYPHKUsknvsamiUJ5A25PeG+ExQYd5zXxPKOODjAkDJs7nU3A5kKSSQVgpzC4cNTS0B4zCKzJPtCGBASlIq7OavXR6Bi28Mps0j86fu0BqxSTrXf1iRUtU8Q9yt3IpeF7ikBRqlkhvdowsxPV4hmYQHK4YJGUMSNiWGzpF9oMQNSW2H1jlYc8rdYL2weYeFMFm4cHNd1M5c6N5dIhn8NQo5qj3bEhmLhtL8oYTMiQ6rmwf5DWOkl2bu87EdBp1h6IQMk4gM46AmpEkhPPn9Y1EocWq2/5jI5tQQCzSyJleH+IhxeABZQHeHqNR9jofGGDBrfeIFqelo3tgrMyg24QYIAA52/T8oFUQ9dWB+h+nltBM0FLl+6b8jv03894DzutzYX9fnaFMMEccR6cwfic3KgqJoFIJf+ImJJfagMIlcVlnFqyrScyUqG38SHOriJ+LH268h9xLKI0Kn7r9BXy2hBxDCp9plCilaSkJKb1AqQ1R719EmJF2MSDmXitgOJb5yQsMqtN7dOcLeIsUOls8uhG6TrbQgHz3hBLxeJQiYPbIaUlyoiuXQ3OnLSCeH4CYtx7UvdRGpYCnK9KvAvpRt3g9Q67CrBDKtxnh81OSdMOcTGAOqRoG0/BgRAi38QkTFgSZzKQCT7QXSAH7w+oLPpHfAOz8gyynKFKepNxWjNUAfONavXLXUC39pK+mdnOOvfKpJEM5EyvWkXGX2eQO6QhVPiQH8w0J8ZwSWqagIGULUoBiaBIFW5k+oho19NhxEnT2DmUvi01llINtohw2IIVkttV4t0/sIRMzpJNXY6nx08IXYjswqVNJKgoqJ7iQSzu1aACKU1FbYwZwow8QES8wr1iT2oQ2ajmh/bmJ8bhDKfVVAB/bW9oTznC0KUXLv0AcsNg4EesdG4HmUU0OVL9ASyieU0dx/EmvgXoeRp0jQmvUWdvK43BhArFF8wLF/P7QbJx5VYATKONFj77HwtGbboyORNPS64A7X6jT2osQw3blEU2cPhUw2uPDeMlzApIILg/TTrA2Lwxun95xCFGcGbPpDG5DOlJCjpAWIBlHOimhrcbNBOABKgLk0YC4hzO7PIHfUp9k89aawTWLUcNI7kJ67gfC0mYBMUnKkVAJpzJhmS+hL2peIcSsJSPRIYgdYVzOIqcqHuva7C3VtxCNhtOYYVse+ODMBBTpdgavZyfi8II4fxXIsgNmAZzUJTo/M6JEKcLjQpQd0k2IDg7Md+vrG+ITQhIUknNt/LQ15/4gfTIO2R6lBt66jkcdbMlVXLdTzOqjSgoAwhrhMMKKV15RUOH4dSRnXRTUGgB0G331g2RxVRBUDuwYmx/fKO3Kx4EylKZ4lmnXLmnoIHn8RSkUbatB6fKEs7FrWKHnl+piCbKCQVTCSSKC/y05QgVZxuMcCPEaGYVqdBzHVVgOT/AA9BWGWEw+RDqPgNfVzFPws5aVBa1MnQBn8BYU19YczOOnUMdEjvKOz6JHMwx62HA5ngM8ywX1b5/wCIyK7I4wvN3wAKUDnzjceFZHcErPRpYcB4CxGIKa20fTk8DYfjks90TUnoQf8AMdT8RQ0pu1P0xUbWHYkgrm5+MDB73bcctCITYriQUlkGzuNSNOsU7inaefInqlrZcvMSmgSySaMRfao0rHaseiYnuqUggZtHYEOxqLHrDndiBxwR3Kq9IR7Uln8XUkzcqwlI+LVgAk+AOv3gbs8DPVMV3sqCwpVajVTmthlDc7woxXAXI72allFgHHKnpBHDuIzZFEMnKKywWBYDvOkd0mg50jgRdhCHmVuliEZHH39++WbjfDxMl96YpIdlsSBMS4IB1Jdrc9444RizIQCxVJ2+NAsCNwwPdO0LpuMmTs3+nlKAwDqUALas7mxFIhONXLSUsmtHc2szcusClNjLt7gWGpTknn5GOuL9oJBWmWFhWYPRy5+FNA9+8RSwifD42XLRmTKPtbZyaNcnKCwrRttYoa8tC2Xamlfmawxwc1ZI7xrTUg1al/rDL9PsUAQtAwuJB/iXuTxELRmYlVmFa+NG5xrh+GV7QzFgOxAAslN2FA5JqT+IqeNmYhBUArIHLAKUkAfXd4sXZ6Qv2YVMUolQ+JStdLwltP6Ve/I5iWtD2FVBj2Yl0+DQNLwSUOwDmpJqSfp0DQTnAHIQm43xYplnL3XcV97wGnziSoMx2qe4ePJlf4ygLnqVcJ7vU2J+n/GEmLkDOFEdx6j+tQfm/hFlmSJYQB7RI3ClB+ZrfeIZ2FQod1SSSbZg+zX8YqW4o016/Tar0/fK7xPg5QAoB09d60+8BB2BsRrFnw2FWQpCwyABlelLU+3KI5/CJLnKkN3dSwa+tfrGimvVRh+Zkt/85zYQpEQ4XGrQWqUqLmmu/wC7Q3TiYmk8OQAGCQwe23WBcXJGjA06fiJrbK7WyBibWiqsoUq5yPhB04gy5gIUw31A/TbnFpXjc6EqpmUBpbQ+ot9opow5VqL0r1FGuA8PeE4xUohMxGZKBoavuQdn31hOorGMjsQbBuO4DiGzuHzChRKSdiWtyD5h5Qgxk9KT3UlSnIUGNW5Dbm14sWK48JiSlGpuaMGeFKsKEIKqML6Pz6wihmH4xj4QkBK8nETy+IkUymlGoP8AiA/j84Y4SXLUAVJ/1LVJNDyPwgNCfhoIZVyp6NZzbxeHmCkuzJ7wfwofp9YsvwvUlwbEGYNjJi5JaWczh8twx+XL/MbQZikh5qzTkGboKQ0wmCUoEmpJBLhn/G0B4nCFCnHRSf3W8JFoPs+YFekrDFiM57Hu+/M4R7QWmFqX0/TExxq9QD+1gXEYkCgqR4Do8DiUtWrdKfmCC55OI9tFSfwg/kYyE9yaF/0UjqViwAwYehP7vCs8JJvXq5iWXwsDnWCOzyZMdA2fZb68/tHsooyj9cxkA4bhgJ92nX8xqJGZAe4J0lg4JEm7QTpstZ9oteQnukEgNoCEsx9D6RLwEKUp0KWxZyCsUrrR9PKCO2mNSJuUqDJQ7OHc/Og9Y64N2hw6C2egayVnTkmlo4Wf0QVU5+EoXHpjOPpzB+O9mAkCYpZUOdy+m+atC/UQHg8MllICVHukJBKaEhrlnGptE/HOLAziAVFJAUASfeNEgA1BAUfPlEXD5Sj3yauwD3L2GwGqum8OQ2Gsbz+kXWqqCc4g2MK0KykMSCxdKhXcpJbWvOA8Rie/W5DEeIOnhDidwSYonP7xo+mtthW0LTKEuaEEAliSQ1qM+xcQ6soeuxKd9g5bBz9YRwzGZa1Cjr++ENZ2M9oBnQlVCMwAetzyNh4mIpWFSQe6OtjaleoEcLwZSAUkht7E8mhBcbsg4Ma1Vdg2usybhEKoKMHqHfXfeFU8+zICSQBXu6V8xBi1kDvJI/s9xe8cSGBDd4k05k7Q3ex/FzOV6WuoE18SbgstU6YAFOl3L1G9Is+L40JJSkpzCtixA0Oxfw9YgwnDUiWMwyk1JS4PnqwodIU8VxASO+yiPdUiyuo0LbRMT6jYHXuiwtdz5YR7ie1coIBBVWjENW/SKjP4sqYrMo1JoLsPlCbiWLUSljc+VI4lLar0BrF1Wn2LkeYPo0hyDziOv+nCipRAd3e7uB+Y7HDgfhS1NB9om4SglQJBZSGryrXmxhr3dunhaJbLSpxLg4UbQIiOEy2JA/qSB5W9I2Zqxsoc6EejGGWOCEgAKA25sNBc1MQcMkibNUnKQBuHLHWzchzPKOq5YbjFu9Sjjg/CR4ac4fKqF3EphogAgm52TbzNoseKlAEgecJ5slypW512Fh+7mO1MM7sTyt6nGfnAEgZkPQOABpsPVoaluZUosNOp/doqfF8UoKazN56NF+7GYL2w9tNSzAAA76nlDNV/SrFhiBqlLunuhmH4WgJAapuTcwBx7ABMpbUsK8yB9Yd4jFJJBBDJJB9GhN2ixYKVJuCU8mZQMZNLObATPDc0QyZFHHjT5coPRPCUskgKcDnWpbwBgJU9hSg/MKJuMCJ6VKJs27DeNb0zZ3GXYrUH4z0LBKDMC5aB8VggsFThO2nnEGEnHIcps19H1G8Z/wBuT8aipWsZmNpznEQEKsTmDScBKGqSRW4g6VwxNG8784xGBRXu6sHhjhuGpFQG6Gh8I5Zb8TO2WY6MAXghprakCcSwYCO6fduxZv0w4xsgsW0P0+8KZksso1e3X7x2tjkHM5WSeSYnw/aBUg5FjONP5A//AK6GMiLF4fK6viZh/X8xkaPoVWe0ROupzwZZe2nBKKVlGZjXKCfPatIpq8EVDu3d0sC5q2Vgb7HrHofajFFEialSnOVg96qCQ+lyPLWKtgJqUSjMVShyg0yhmJ/3XhWnsZVPz4kdQDVke/7yYswEhXtAJy3VlZNgWq5La1u9qxauF5KMbW5EO4/dzvFRXLUpKln3iy6VZI90BrEmvhHGAxi5pADpUSAFAs4F81CPFrxVbUbFyDj/ABOeotXDA/D3/OXPjfE0ypZUdP0C94pWE4gM5WQXVUnYW/EWad2RmTwfaTHUA4ayejXL+dbQpxHCMhyqDHQiqT026QugVopGckxldptsG3gDrP39IwwmPSohjDEh62Hz/d4rcqTkIKqCjtdtR1aD0cR75OUhBLpD2Tp1hVlXlZsBd3zjOZLCu8zJFABrC3h0gBeegOjFmcM22bn13hnLnhfeJp+2iOfhEqdQFP36QpXKggxbJngwzGY9UtPupSBQB8yi3jVmvyiq46RnOZepfp+ecOEYJzmLF99tByAEam8PympGW/4hlbBDxBStFPtSrTJTzBslNepP2AgvguA9pMt3Ul+p/flAeDl1UoWUSqvO3pFt4FhwiRnAqyleTj6CLL7Ni8fKShtx3EfH9p0JhSsNQJVXqe6Sejn1gLivEDLoKnbYaEwZiZHwgF7NqYSTA8zKSaHvHdXlYWAiaisWHJ8QtTZ6S5HZjLhWE+NQUolq0/W5Q1UhKRmWUp15tsCbQqGMILAt6eZ0hHxji4JIfPuo1GzD0ihaHsbngTKstVR3mNcRx+WpRQFAaAlgD0fS/jEE7FBY7p7qWJVYHpuHDvC7hnCyt5i+6mqmdvHleCikTAUuyANKZvxHXStWwviaGk9UpyO/v6QPhmCGIxGyEmpPqS/yi/zMehKRLlkhIoaDvA6b71ipywlAADBIYU3583glU1g0S6hPWYHwOpbVpPJPJjCdjhmATa3VrQk7RY5kKIu4bzH74Rs4ivMQFxOXmQoM5a7QymkK4Jj7attTFe8Gaw+JCkg+cKsb3lq5MPK/zjcvEZUhhoD5/n5xqWksVG5r5xoKm0kzKst9VQv5mWvstjxMl+zUao3N0782t5RYAp2ZiAn3hahN31+8eb4IqSoKSSCKuIs2F46lQCVHKtmb4S9yP4libxmanTHduWHX7a4aPZDTZqEA925rcCp87eMP5yQmp1ipdn8UBNWfi9mQOpUPtDRWPWo1JYaCkZ16HfjwJx6snA6E4xM45yAWNnf1MC8YmZQ6bjeCMXiBr+8oWcaxIUEkUJG+tQYdTXkgkRZt9oKnY7g6l5iHN2f5eOkahDPxxzCtKMfH7iNRo+g3vjX1HPsieof+oGEZHtxY5UKBZmckE0oQrWPPsbOVZLgLoCoAqUG97vUSGtTUR7SvAJmSjKmAKGqSHFyWY3AoPCKZxDsTLQsEZgCwqSsSw790KPuuA4EAWWtgT5mDTe2wpmUBclSZQBpmqFHNZq1NCySwG7xYOxnCXIUoNY/7RoOupgDjOO9uspQlJ9spPs0p7oQEuxF2Tl7xBi34NAkgVFdgwJa3zprB3sdmB5lRLAhW933+cskrAls2phdjeFImAoKXJ2oRzB31hhgsZQc4KnSHGYeXLcRkru7E9nb3POeM9nFSAFPnlGytjUMfvCj2QIiw8YR7LFOfdX3tWJsoV31H9jAPG8CELzyh/pKan8Tt+PtGiD4zN3TWnaN3OYtlzCnnDDC416PC7M8aQoi14JkDdy7gyxCc5exLMPTwpCrtFjWQpye93A2xv+9I4l4w/mFOZWImEg/6aLf2ap9flAVVYbcehJrwFGB2eB+s4w8shIAuS/ht6CLLw3iiBJQi5IZtSf8APlCeVKqALGj/ALeG3C0ykOVNmctW4oz7VBtDrSrDmZ3pWZ54EfYLATEZlqSkqFSHYtsk2cQNjpkkjNkVnZmKWYEs5Nhra8bxHH5igEyqtdZDBJu6QaksSHPrHeP4eJeFQlTlUxac5JLqYKUQS/8AVmiVG9MgmKsUvx755vxeeVTFJSS1mGu5MNeA9l8yfazjkQmoegprXTnDXD8MSpaphQyHDsKUZ3NhzgXjfFDPVkSyZQYgbtYq5DQCLn1TWexXx7zOLoBU2TyZEMRnOWySzAj3hoTsOUdYhaUAVF9PtGpMwe6mu5/zEWKwQLkd3c3BjiKu72uBKr2sC/0jk+ZbOB8ETNlJWR73eFGLGz82Y+MBcX4IUzf9IHKwdh3c1XHKjF4m7N8dMuUJaw+SgU+gsNxs8WaTNSsAjb96xl2PZVYxPI8e6Tq9i45IM89x/DJiA5SwOtx56QJWjjZ+kekz5CVJZR8fSKdisIiZO9nKDknTVnJYbUimnUbuGE06dTv/ABSqDButSWokv4GoA8T6Rk5PeIcPf7w04ioIUAKranIc/H1jE4fuDMXIrm53+sX+pwCZMUUZVOfP5eBBJWEKwco6n93giXw9FM3eUNiw8dtKQbIwS1JCQMiWsKFXP+o/eUM5PDUyw1qUarl/IRNZfjjM6BnkxdgMIpJU5+EOxajlvrHeP4yJaCUurKBa3idTygbiGHWSKkApZq3B13jJXCu66gCC9PD98YDahIZzPOSF9kTjBcXVkK1BlBKjU0D6cid4WYjHlsqtapc3H0hlxDEIQMuVnszUo33iv4p1KDkktd72AHkBFtaoxyBxM0C2sbnPPn7+UjmTSosSwDnk7j5xkNOF8A9qQFdeiQx/EZBvqaqztJkT13OxKz3pE4j3mJ5R3OwqJqcqhQivSE2P4kUNlGZR0FPExFgOPIFVmpeg+sZB1asuQOIldK/iKuMdmPYTPay0pYu6sodurXv15wOFe0SUlgk1qWPnvFrTxEznAHdP8mLjUNCvG8Ay1SnMP4kP1benjEYuZu/E0a8KNrDBkHDCysq/eZ0q0UB9RD7CTFJNYWysMlSQDTbkRqDvE8vFhCFmYW9mkqJ3Ac06tbekdqcu3s/n/ECweIn7c8LzIExAqg5inVmqzXp9IreDx2eUqWS4UHHWhfwvXnvDSfx9U0DOtXtP4JACW5EfJRisSz7NeU/CaaUNvtGgvtDHu6mro6WRSrn+DO5sh30Umh0B/BgVOI0NCIdT2LLXQgZQnUtv+vAuJwKZo/torb8coaHA4aVq743L/v5RJjsQSfZg3oo7D7wwk4MBGUUDMCOesC8N4UUuVO4JBFK8+m0MFYoAsmptyH5hlhH4Ui6t1hLOOT/YfffxkOHn+y7s0ipIBAJ+lDyhx2Rw4mzpgUHITQG5D6t1FOsKlWervD7sgcuMBtnSR4t+IRaRtJHcPUVMtROeo+xXDA+UJASA/Xl0/eqXtfxMKnplpVSW6js57oHlm84sfHpuUkbpNt6sOZPKPMMcsKUXOYkkzDX3ifdrfKAA+8TaZC5yfH6yHTjcwYyTinFFE+zQSUkuwo/MtAftALBmGv08IllzasKaChP70iQrGiVH/ifrGkqhRjEuFQYlmacyVENlF76HyiRckqvZrRNh8MtXuob/AHED8+UGJ7NzVDMZgTyAJ830gGdQeSIxrKUGO4s9k1XqwFCRE2HxS0KHsyrM9AHNen4hvguFID+1CjrmBBHkfzBkycgBkKtyUAfABvlAG0HjuR3apMYCfWBDi0+ahSRkC0ulTnv+As/Uxx2awzzjkorIo1qXBTozuIjx85CAVgLSSaHKpnOxbSvlDvseM1auEFyb1I16CEXEJWWUcSRLiFKHETccPtlkf9MQpwVEmyvdOXVyrnrC/DlMtQ9oXy+Du7EDX8ReeM8LSUKKQc5FFFShYuQDVrXG9482Xw7NMBWupcB60GgOpqILTutqY6AnkcrwgyT75bOGcQlm8wIqwCiKgbE0NfKCphlggpmJJF2IVryMVOZhWDOcur/T+MLsDxEoWxW6CaKO40f6x3/ih8lTGFjXYBZxmX2fKQovet6NXXlpSA56cqbchQQDJxlGf95xOZ7g5unKJNhXgys1EHk8RFjcSg90hza37WBZOFSkg3JsIdzeCrW6pSAsgZiHGYDkDRV9DCeQtKSQSfaC6SCCPAs0aiH2eJLY6s2ARn7+se4dYlIYMVGqi5q+g6UHhGQnIK/fNP4p15E/aMhPpLnLdzwGOl+pnrCJMtea4Ju4Yn8RHI4MhJpWCfYhPy+0TSlAaxgM2OJngkdTuXIy0AiaUGP0P0jlBzR3MxiU3ZxAonkwGJPEjxuGBSSaHlrWKN2g4gpSRLSA5OZVTYGwOxLX16RaeI8aSAyjQ823ilTUGapZTVyWqB3UvqaCvqIr034i3gS7T0k43/P6Q7hMmXlL++RuQLWL/l4X47Eoz2cgsFEBhoWo9tYjlcUSlSZcwvSpNWrSwsfoYh4rwfK01C8yb5QQW3IrX5xoVV4YsT8pccFtr85mYsP3gSTZjcjRucDYbFsd/wDMDy8W7EF3LRJNw5LrT72oFc1f2vzh+3w0sXCLgHIkuKBVVJZXzGx++kLZeYH3FBr0zN5QfLxDsWYi41glaaBaQAdj8XI/Q6eceDlOCILr/wBkPEVnHAXIHz9Yf9kcYFYuU1f37ExwicF30d3anLrD7s+lOZwS7b+XKJ7rhtI2xFtjbCCfEsGPUBMST/E16Fx0oFecURfYZThSpgZRKqAv3qtXreLlxuaVJCUsFEu+gCQSbaElI/5GE0/tKhSQcpdJKSn+Kk0IfYHUXpEatcnNfnv9JnaYkHAiwdmEoS5BWOZJ8aMIFnYf2elDqB4sdqaxaeAoXizlSO6PeUTQCunkwiyy+DIQgJArqbkltdxyh9TXH8cddqxScHuedYGeQCA43uH+T9IOTNAYA05hvIfWB+I4IScRMlpHcBBYVUlJSlTB7gPa7Cm0dSZ6WcMx1JqYN0wZ5rFcZE1jFhPj1/bx3g8I4dYpsX9Y4zgirOObRIjH/wBTycn6APCWLYws6AcQiZLdJAszV3a0ccD4nkKqUFNNNt9YHXjW91AHiqtNiWaEc3CqC82dRT/GjOTZhz6x5KN6lWnWIAwRLPju0qVZsqcxqO8KNt5tFGnmatwcqg7ZVJa2zN9YbKxSQCFEDUgd5vIGOJMwqU0uXmI+JVAB0FT4tFdSekOF+v7ye0VgcNz8P2iiX2bUaroP4gq+pMTDCIQkpABcUFSR0APzh2ng0xdVqoNBRv3rDPB4PDyx3yEtTmT9+QgzqSeM5+UnFSKNwH1/aU/CYKclmSMtgknXkdNd6iJkzl+1ly2Yu6xsAN/24i3KSlVUJYAUUoseoH3hImShBXMUTmWxJowDC3jAC/eTkSxFbYEBPxz4E1xDGFKAtBZSGUG3sR0IoQbwu7V4sTTLIDTB8X9WsroW8zEGJ4mkqIa1tAYb8K7Gz5/fUn2aFAHMoVP+1N25lhFVVRXBPj9ZFqLaQx2n7HmJ8B7wcPu301Jjceo8E7LycOBlSSvVaqqP0HhGQ00q/JMnOudeFH1hMxQzFIenzjUphVRpzv5QInFKM1ksQSe+PdsXZ6nbaCMPhxf4tzf96R8ljb3LGXAxMm8QVYDKl2fXy+8czwSmgNDrfZ4lGHJJr+sP3xiaeh0sDZqa9dhDBWzwN6rjEpHH8NMSCSQ1AFOzJJAJ+Z8I74e0rM+X3SnKpmIaou9mtr0gvjkyYpC3SCzAAgF1EgABvKKhKRNloSCsFIf3g7a90ggtelhpGoiCyvAP8y2l3bhhx8PEiC80xaqe8we4AFPmdIbYMMpNmLk7+FfnFaVJmqUVSwwO9j4Ev4xY+E8NnzAMyAcr1CVWOh0tF1wCjOR9iUJeGUoB578dzUzAp9oJgGViCryat7cntEJmKNHCVZiyhU09K1OsWTBcLLMTUUL7ufzygPiPZwO6XSf6kh7eG0SreucEwGY9CIMUkoGdc2ujgDwYNrBGHxBfIoZVgWPzG4/xDjhfAJCHWQpUxNs5zFJvQM3j6xnFOEJmJ92oIYijE87CPNqEZtp+s7UzJk9D3Zz/AHiPErzLKrAUrYtvzex0i3cAklJClZkkpfKaMC2WnMOehEb7G9n0GZOm4j3cOgLDB6s7tqwSac3gfEYxa5qlrORUx5gIIJKSvKlIOwQlO9Ad3httW+sYkN2rXea168xziSFZgV5GFCDUDrzNPyHFN4hhyueJMlQAJZnYAXc+t+cE4jFFkoSVMTmUQ50yqNaEukkK/sYkm4JGVgljqa9HrUkiAqUVEboIDkEpPUuB4NGHQJaD3QGfc7nnEmNnJQ61EJSBmJMUmT2qnZB3Jai5DlSgXFHUAK87axvEYyZPIVPU4TUISCEg7tdR5nwhttyqMCQrprHfLfnFnECFzzNWkj2hNBcCw6sBHOK7LiYnPLmlCjXcHq49Y7KCpYJBCRbrr0hjImjTXrGc1jj2kPM2HrG0LKxJ4GtymZNWlQ6F+Y3HSCP/ABaYr3Z5+/rFonTJUxOVVXsRQg7jUQunYVck5kkqT/Iaf7tutuloop1pY8jn5f4kjU5GMkfmYim9kJgbMsl9K/WGGF7DpSO8HJuXeukEo44gqTndwd2pS3lD2Tigrkbt6bb/ADijUapiMDiIGnKcmIML2UlCqwouWbN46aQVicJLQn2aEpTqWp06mDcfMZQb3yRfbpCjis/KMgqpTuTUsb+cQG534Yx9dAZhiLcVxEjuINHpz59BpEK5TSyupUohKXr3jz1YAnwgfA4NRmkLorMRUAAD4W0ZmixcWRLSgBSiVIsBQBR1aunhetYNiEIUTSfAQKvZkMhEtUmiiWDFiAc2ubUE894reE4JiMXMKHCJaVMVl7aFtaMfHSBeISkrIUUuRY7axZuz+KSUAoyoCtHAY60GtIpX+iN3fz8SLUVOmQGwDH3B+zGHwzZUe0mXzqYnw0HhD1eILX6sPwX9IUYYkrFXbVi0WFMigYm2jCrbxTVezZJExLawOjBPYk105vGoncG2l6uxjIPCHomKyZWMZi8oC7MPU7+lI54ZxDNNyF3L82Ae52s0K8OtWKUUpBSAAVEiwAYDq7nxh9gsInDJLJzKUalTJdh4lhyGkYCUqo9ufRalgi7QMsY5lyWTSF+PxLJofeo9vJ4HHEfas80AD4UAJpuSok6HZ4VI46iUxyATBmCizkkEi5c6HWC3f+BzIq9PYxxiZiuHzphTkzsixUyQ51GrivnHI7JLJeYoB/4h/WnOIpfH1kFRVlBJY0Pzp6Rk3i2IWKLDb5GOz0rBH1SeMCaCrbWoQfzG2F7PyJTd3OrnX0tDDE45CA6iEtp+NIpasRM+Oes8kgCgpXa/KJ5HJJfRRdauXvW0sBe8cNBPLtn7+MEUsTHM3imY5qgMW1J6DbnasLuJ8VASSs5U0oakvvt4bx1OUyXqo2P8R5XgLCdnlTlPNVlTSl1EctB6wSInZjlCoMmM+zvAv+pkpmqOQrdQIqQHIAOjUsdodnA+zlqlrGVR91dwo3DbGh7pr1vBPAOGpkyzLRoSbvQ11sYk49MUJKgliVDLUP6cr+ELd1c8jjPEzS7ltoMTdhuKBWJxEpVMwCw9XA7hG1z5Rb8R2fw6y5w8tzdTMX8DHmGCwc2RNlzJQZSTcglxYgt7wIodY9L4JxxGIH/tzNZavmkn30+u4Eb1NlZUKpmfqanVyxEHmdl5PwoAUC6SSovyLk+Yt5grsXg5Su6tDLqBd83PKbbxbSljWFfGcChZCk0nAMkgsSP7NZPM062ia+ncODgztN5XjxKpL7LTUhhNCmsWZ+r63NDHU3g6wgghm/qQ/TK4MOMLiVhswBa4di//ANVf/GDU4lJLOx2NH6PfwjCa63Jzgy8WMnEq+GwwSGVVhW/1ENcFhU6B4dmXEfsxqlulPlHPU3diea4tFc/h6TVmO4f92iAYVSDRvnDidhgRTz1HjApDO8eOScieWw4xKfxzs2SnPLACh8Oh6bdLQp4dxOYnuB8woUquOj2ptHoxQ4vTmDAfFeysqcgfBMFlj5HcRp12Fkww4hpqApw8peIx2UZiSVHQu568rQsxOJUr3iSpRqeQFR0sOkM8VgCiYZc8ZV/Cv4VCwroOfnCfispSQ4sks4ZmJA8rQ2vBOD3NZfTRN33j4R5wdCnQkzO6ASSosE1Dag70cDnFkxfDZWJAKgVN8QJSda0ahY7i8eeySVIBKifEwz4JxBUtCDLnZFl6EZkpDtlUDcOH+RGqXpOd2ZJe27BT8o14h2RQkH2YI3zEqfzqPCnKAuAo9nMVLIcE6Cyh+PpE2J4/ikuD7MhTjMhLktcpBVQ+FH0gGRPW4WEMU1qxPo7dTvaBYMUIJyDHUhyhD/vLzISaKLvBSeOywrKVMxryJt4PTk8UbhPEJgnBLqV7QsQ+t83Ua8ugZ9j8EgICVK7ygu1LMsHpQecTlnpOM8feZHZpV3Yf+0dongZinctzDgkeFYyKZhuLqyuCKsKP7zAdI3GilpxyJnvp9jYzOsHP/wCm7hICynMp7B3bqaGA8dxwrUQkd2zl3Xy/28tYI7TYX/USoj3hkLbu6X6ur03gDh2FCi6gcooS1t6m1NYkG0jeZsUKhX1GOT8ZnD8GokqKlJJFSkkEjblVOvlCxeEmDEEy5hSlzQklgXBd6lw5vrFrmkJlFSAWtmYX87hrDaEMnPNBShKsrpc0qT46Aer6Q2m1iS3ieIU5IH+4ywZlTVFQSMqSWJuokuVEfDWgbQeZuLmpAqabCn70gGSpSUslLbM3SjH1gOfJUompJ6iEEb2zniMSsKOT1IsXjbBF3cBIND9Xs0MuH4CcUgqCHuBUedC1HoDHfCsMmX8BKruduVLUPlDROJCnyaUOrHpvBu//AEUfmZM7tncOBNYdBSkhQSWslLsOZe5g/h2HIOZVVnTSB8BhFEVG2uv60PESkoYU5jmS8JOfElssPXmFSRluNvGOloSecR+2erA7RwZ7e835ieznIEQMza8CFbRBPwUpmWgHqAa/QwZMnMnkLwHilhSQGvRttPQPE+wg5BjAxPBk+HkoYFJVUU76recTNcCg+dG8aRHLAAA8I0qYwJFQLwPqORjM5tGZL7IK94eMaXggQ2kRy8ekvyrr+mO8XxAIALeWsdG7qc5zIU4ZSPcUQP4mo8tPAiO5eOLsoEc019DUescjiKVM1QY2tT1Aflr/AJjp3Z6hY98mTiQp8pB6fXziJZNWrAcyQCMwfx08bjzgWYuYDy8/VoqUle54Vg9RhJnZwG7r1r3T8ttC0FS1ZQyq9fuIDwOLzHKq+h/xDOYohJBsfEekWrZjmT2LziJuPSUzJJSpIIcNuKioOhaKzw7hefPKmkGUoEAuygeX8flaLlOw+ZCgavZQIo1ujHQ0MVXG8DxKFlcqYZj1KVZRTTKwCT0pHWpscEKR9+6Waa9AprY4+fX8RV/4fNQpQATMBqClYBb+wJDHo46RPI7LmUgqmkJq4AIOtrVJOgeNf96XLUAsLQuwSoXPyPn+CkYlsQlUxiVoLG7KBqBUaMLgRO7ajpv94lYVlHskGFYbgyDLKVIdwLmqWsXHulzpAg7PmuWdQXJQCRyPeA8TfaJJnHilmDgGzmp5nX5QLiOIlZEwlQS+QLoxWxckE20B0aEIt2Tz+saEcHPWZDJwysOVES1roCFBDqI1FaAWOjwvncbCnXMU62YIdju1QC2pMHT58xKbuD8QIUC2j+OvKBlYoUBQlRJq4AYeMWoCfxDJnXVk/qbhF3Z3NNUUIqApyo2JJfwA/dY1Fl4diES0DKwUpiAzDWpJApqwDxuG3JazZUAfOZJsHk5jvj0tIlLUQ4SklrWqKx59jJy1LqS4IILUSRUFtWOpvHpLZgpCg9wX1Fq+EebYnBGVNVLNcpvum6T1Zon0XkeRL9GEY7G8x4jHKXLCSBVQUQP5Fk05a9YB4ZO9ktaWcglIOrOwIYUo3nBacSmU3tAxoQ1QduYZ4nwXD5ZWqbMDue7LH8gEipPhBKBggjgy3eqk8ZkMrhiycyl5UHMxAqaksK1iTHKRKl0Q7kC9w4udukc43FLVMZJCV3q5AS5DDTQ84BxKSFZV3VvXNHQMkZMUqB8g8SabiVLqVEGxy05t0EOsGn2cs7mp9BfyisISEKSCSqrtuSQA5vf6w9VNPl8n9Iaa+ML5k+pYA7SMYjPC8RJNmHz6feDHJIc+X7beK9h5qlK33htIJie1BWcCSqN43RknHZSwtSv0EZOW5CiXawHS/OF7FRrYV69YLSrLVnP0tEpXHU9iFy1UY9TyMDSD36FwKDrEClkPXqeevpE/CZThzTVuv4jm3M9jaMwudNtuCPWB5y1pqBqx2N29HgzEXfpEk1QZub/vlBDZ0IvkRXh5WQh/dVUctCPA+h5QWJFClTlPryiDGJo4s7jkoU8iKeMGYbEOjNy/esC8LxmawmASLetf8j5QX7JOal9RAysQyqDR4jmzLmxpbw9I4mSeZwqTJp6Wdqcwf31hZLxySSFEJ/tRiQdf49bdIkm4gPkzWuQTrbn/AIiGbhELASzVoxO3SKkrzwwnQAO51NlMsHMz7Vvz8oZyMQya1irTZKpTpdwNNPx4eUM+F8QCwRV00INxr0MA1ZA46hWLwI1mUqCR8vxECq1BrGphULVHWo+8blyQpQBJD9YBCwYRDAYgWNlEhlAeND15xWO1WCVJSiYEqotytABCXFy1RVvOLpi8GUgMokbkAgerxzJxZYUQRajj5iNmquzkvzJluFbArPLs6phJQlSkOda8h+YsPDTnSZakEJIZKRmJfcBr8yYuk7BIWKyvEZfm4jmV2fSC6RT+xJr4KEMKjGAIdustsfcx+kq6uzc6UCAt0m7Bt6EVMB/9vWGyBFSXereY+keg4XCqTTK+zZUgepMZP4UlVSPKFViz3CC9+8+0TPPpOLEsgkFbm6qDqHDnwEZFwn9nkE9x0qa+rRkUnUKvBWKxnz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Constantia" pitchFamily="18" charset="0"/>
            </a:endParaRPr>
          </a:p>
        </p:txBody>
      </p:sp>
      <p:pic>
        <p:nvPicPr>
          <p:cNvPr id="75780" name="Picture 6" descr="http://www.profesorenlinea.cl/imagenartes/futurismoCarra.jpg"/>
          <p:cNvPicPr>
            <a:picLocks noChangeAspect="1" noChangeArrowheads="1"/>
          </p:cNvPicPr>
          <p:nvPr/>
        </p:nvPicPr>
        <p:blipFill>
          <a:blip r:embed="rId3" cstate="print"/>
          <a:srcRect/>
          <a:stretch>
            <a:fillRect/>
          </a:stretch>
        </p:blipFill>
        <p:spPr bwMode="auto">
          <a:xfrm>
            <a:off x="928688" y="1500188"/>
            <a:ext cx="6000750" cy="433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smtClean="0">
                <a:solidFill>
                  <a:schemeClr val="bg1"/>
                </a:solidFill>
              </a:rPr>
              <a:t>“Persecución” (técnica de collage)</a:t>
            </a:r>
            <a:endParaRPr lang="es-UY">
              <a:solidFill>
                <a:schemeClr val="bg1"/>
              </a:solidFill>
            </a:endParaRPr>
          </a:p>
        </p:txBody>
      </p:sp>
      <p:pic>
        <p:nvPicPr>
          <p:cNvPr id="77826" name="Picture 2" descr="http://www.kalipedia.com/kalipediamedia/artes/media/200707/18/hisarte/20070718klparthis_649.Ies.SCO.jpg"/>
          <p:cNvPicPr>
            <a:picLocks noChangeAspect="1" noChangeArrowheads="1"/>
          </p:cNvPicPr>
          <p:nvPr/>
        </p:nvPicPr>
        <p:blipFill>
          <a:blip r:embed="rId3" cstate="print"/>
          <a:srcRect/>
          <a:stretch>
            <a:fillRect/>
          </a:stretch>
        </p:blipFill>
        <p:spPr bwMode="auto">
          <a:xfrm>
            <a:off x="428625" y="1857375"/>
            <a:ext cx="5286375"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fontAlgn="auto" hangingPunct="1">
              <a:spcAft>
                <a:spcPts val="0"/>
              </a:spcAft>
              <a:defRPr/>
            </a:pPr>
            <a:r>
              <a:rPr lang="es-UY" smtClean="0"/>
              <a:t/>
            </a:r>
            <a:br>
              <a:rPr lang="es-UY" smtClean="0"/>
            </a:br>
            <a:r>
              <a:rPr lang="es-UY" smtClean="0">
                <a:solidFill>
                  <a:schemeClr val="bg1"/>
                </a:solidFill>
              </a:rPr>
              <a:t>“Manifiesto intervencionista” (1914) </a:t>
            </a:r>
            <a:br>
              <a:rPr lang="es-UY" smtClean="0">
                <a:solidFill>
                  <a:schemeClr val="bg1"/>
                </a:solidFill>
              </a:rPr>
            </a:br>
            <a:r>
              <a:rPr lang="es-UY" smtClean="0">
                <a:solidFill>
                  <a:schemeClr val="bg1"/>
                </a:solidFill>
              </a:rPr>
              <a:t>“Los nadadores” (1910)</a:t>
            </a:r>
            <a:endParaRPr lang="es-UY">
              <a:solidFill>
                <a:schemeClr val="bg1"/>
              </a:solidFill>
            </a:endParaRPr>
          </a:p>
        </p:txBody>
      </p:sp>
      <p:pic>
        <p:nvPicPr>
          <p:cNvPr id="79874" name="Picture 2" descr="http://3.bp.blogspot.com/_Jl8BKYTmK1w/SWqEKVZJsBI/AAAAAAAAAmg/rAPnJnjMQAI/s400/el_manifiesto_intervencionista.jpg"/>
          <p:cNvPicPr>
            <a:picLocks noChangeAspect="1" noChangeArrowheads="1"/>
          </p:cNvPicPr>
          <p:nvPr/>
        </p:nvPicPr>
        <p:blipFill>
          <a:blip r:embed="rId3" cstate="print"/>
          <a:srcRect/>
          <a:stretch>
            <a:fillRect/>
          </a:stretch>
        </p:blipFill>
        <p:spPr bwMode="auto">
          <a:xfrm>
            <a:off x="500063" y="2214563"/>
            <a:ext cx="2381250" cy="3257550"/>
          </a:xfrm>
          <a:prstGeom prst="rect">
            <a:avLst/>
          </a:prstGeom>
          <a:noFill/>
          <a:ln w="9525">
            <a:noFill/>
            <a:miter lim="800000"/>
            <a:headEnd/>
            <a:tailEnd/>
          </a:ln>
        </p:spPr>
      </p:pic>
      <p:pic>
        <p:nvPicPr>
          <p:cNvPr id="79875" name="Picture 4" descr="http://web2.ilce.edu.mx/redescolar/redescolar2008/proyectos/acercarte/veinte_oto09/veinte6/carra1.jpg"/>
          <p:cNvPicPr>
            <a:picLocks noChangeAspect="1" noChangeArrowheads="1"/>
          </p:cNvPicPr>
          <p:nvPr/>
        </p:nvPicPr>
        <p:blipFill>
          <a:blip r:embed="rId4" cstate="print"/>
          <a:srcRect/>
          <a:stretch>
            <a:fillRect/>
          </a:stretch>
        </p:blipFill>
        <p:spPr bwMode="auto">
          <a:xfrm>
            <a:off x="3714750" y="2357438"/>
            <a:ext cx="3333750"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8229600" cy="1428760"/>
          </a:xfrm>
        </p:spPr>
        <p:txBody>
          <a:bodyPr>
            <a:noAutofit/>
          </a:bodyPr>
          <a:lstStyle/>
          <a:p>
            <a:pPr eaLnBrk="1" fontAlgn="auto" hangingPunct="1">
              <a:spcAft>
                <a:spcPts val="0"/>
              </a:spcAft>
              <a:defRPr/>
            </a:pPr>
            <a:r>
              <a:rPr lang="es-UY" sz="2800" b="1" smtClean="0">
                <a:solidFill>
                  <a:srgbClr val="FF0000"/>
                </a:solidFill>
              </a:rPr>
              <a:t>Gino </a:t>
            </a:r>
            <a:r>
              <a:rPr lang="es-UY" sz="2800" b="1" err="1" smtClean="0">
                <a:solidFill>
                  <a:srgbClr val="FF0000"/>
                </a:solidFill>
              </a:rPr>
              <a:t>Severini</a:t>
            </a:r>
            <a:r>
              <a:rPr lang="es-UY" sz="2800" b="1" smtClean="0">
                <a:solidFill>
                  <a:srgbClr val="FF0000"/>
                </a:solidFill>
              </a:rPr>
              <a:t> (1883-1966)</a:t>
            </a:r>
            <a:br>
              <a:rPr lang="es-UY" sz="2800" b="1" smtClean="0">
                <a:solidFill>
                  <a:srgbClr val="FF0000"/>
                </a:solidFill>
              </a:rPr>
            </a:br>
            <a:r>
              <a:rPr lang="es-UY" sz="2800" smtClean="0">
                <a:solidFill>
                  <a:schemeClr val="tx1"/>
                </a:solidFill>
              </a:rPr>
              <a:t>“</a:t>
            </a:r>
            <a:r>
              <a:rPr lang="es-UY" sz="2800" smtClean="0">
                <a:solidFill>
                  <a:schemeClr val="bg1"/>
                </a:solidFill>
              </a:rPr>
              <a:t>El boulevard” (1910) </a:t>
            </a:r>
            <a:r>
              <a:rPr lang="es-UY" sz="2800" b="1" smtClean="0">
                <a:solidFill>
                  <a:schemeClr val="bg1"/>
                </a:solidFill>
              </a:rPr>
              <a:t/>
            </a:r>
            <a:br>
              <a:rPr lang="es-UY" sz="2800" b="1" smtClean="0">
                <a:solidFill>
                  <a:schemeClr val="bg1"/>
                </a:solidFill>
              </a:rPr>
            </a:br>
            <a:r>
              <a:rPr lang="es-UY" sz="2800" smtClean="0">
                <a:solidFill>
                  <a:schemeClr val="bg1"/>
                </a:solidFill>
              </a:rPr>
              <a:t> “Danzante en la luz” (1913)</a:t>
            </a:r>
            <a:endParaRPr lang="es-UY" sz="2800" b="1">
              <a:solidFill>
                <a:schemeClr val="bg1"/>
              </a:solidFill>
            </a:endParaRPr>
          </a:p>
        </p:txBody>
      </p:sp>
      <p:pic>
        <p:nvPicPr>
          <p:cNvPr id="81922" name="Picture 2" descr="http://web2.ilce.edu.mx/redescolar/redescolar2008/proyectos/acercarte/veinte_oto09/veinte6/severini3.jpg"/>
          <p:cNvPicPr>
            <a:picLocks noChangeAspect="1" noChangeArrowheads="1"/>
          </p:cNvPicPr>
          <p:nvPr/>
        </p:nvPicPr>
        <p:blipFill>
          <a:blip r:embed="rId3" cstate="print"/>
          <a:srcRect/>
          <a:stretch>
            <a:fillRect/>
          </a:stretch>
        </p:blipFill>
        <p:spPr bwMode="auto">
          <a:xfrm>
            <a:off x="463550" y="2357438"/>
            <a:ext cx="3679825" cy="3571875"/>
          </a:xfrm>
          <a:prstGeom prst="rect">
            <a:avLst/>
          </a:prstGeom>
          <a:noFill/>
          <a:ln w="9525">
            <a:noFill/>
            <a:miter lim="800000"/>
            <a:headEnd/>
            <a:tailEnd/>
          </a:ln>
        </p:spPr>
      </p:pic>
      <p:pic>
        <p:nvPicPr>
          <p:cNvPr id="81923" name="Picture 6" descr="http://2.bp.blogspot.com/-mIXMpZKZN9Y/TwBqcRijc0I/AAAAAAAABW8/JNco-yZxFeM/s320/danzante+en+la+luz+%2528+estudio+del+movimiento%2529+1913.jpg"/>
          <p:cNvPicPr>
            <a:picLocks noChangeAspect="1" noChangeArrowheads="1"/>
          </p:cNvPicPr>
          <p:nvPr/>
        </p:nvPicPr>
        <p:blipFill>
          <a:blip r:embed="rId4" cstate="print"/>
          <a:srcRect/>
          <a:stretch>
            <a:fillRect/>
          </a:stretch>
        </p:blipFill>
        <p:spPr bwMode="auto">
          <a:xfrm>
            <a:off x="5500688" y="3000375"/>
            <a:ext cx="2143125"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smtClean="0">
                <a:solidFill>
                  <a:schemeClr val="bg1"/>
                </a:solidFill>
              </a:rPr>
              <a:t>“Bailarina Azul” (1912)</a:t>
            </a:r>
            <a:endParaRPr lang="es-UY">
              <a:solidFill>
                <a:schemeClr val="bg1"/>
              </a:solidFill>
            </a:endParaRPr>
          </a:p>
        </p:txBody>
      </p:sp>
      <p:pic>
        <p:nvPicPr>
          <p:cNvPr id="83970" name="Picture 2" descr="Bailarina azul"/>
          <p:cNvPicPr>
            <a:picLocks noChangeAspect="1" noChangeArrowheads="1"/>
          </p:cNvPicPr>
          <p:nvPr/>
        </p:nvPicPr>
        <p:blipFill>
          <a:blip r:embed="rId3" cstate="print"/>
          <a:srcRect/>
          <a:stretch>
            <a:fillRect/>
          </a:stretch>
        </p:blipFill>
        <p:spPr bwMode="auto">
          <a:xfrm>
            <a:off x="571500" y="2000250"/>
            <a:ext cx="2857500" cy="3810000"/>
          </a:xfrm>
          <a:prstGeom prst="rect">
            <a:avLst/>
          </a:prstGeom>
          <a:noFill/>
          <a:ln w="9525">
            <a:noFill/>
            <a:miter lim="800000"/>
            <a:headEnd/>
            <a:tailEnd/>
          </a:ln>
        </p:spPr>
      </p:pic>
      <p:pic>
        <p:nvPicPr>
          <p:cNvPr id="83971" name="Picture 4" descr="http://farm8.staticflickr.com/7144/6599774451_7446e501f9.jpg"/>
          <p:cNvPicPr>
            <a:picLocks noChangeAspect="1" noChangeArrowheads="1"/>
          </p:cNvPicPr>
          <p:nvPr/>
        </p:nvPicPr>
        <p:blipFill>
          <a:blip r:embed="rId4" cstate="print"/>
          <a:srcRect/>
          <a:stretch>
            <a:fillRect/>
          </a:stretch>
        </p:blipFill>
        <p:spPr bwMode="auto">
          <a:xfrm>
            <a:off x="4357688" y="1928813"/>
            <a:ext cx="3614737"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smtClean="0">
                <a:solidFill>
                  <a:schemeClr val="bg1"/>
                </a:solidFill>
              </a:rPr>
              <a:t>CUBISMO</a:t>
            </a:r>
            <a:endParaRPr lang="es-UY">
              <a:solidFill>
                <a:schemeClr val="bg1"/>
              </a:solidFill>
            </a:endParaRPr>
          </a:p>
        </p:txBody>
      </p:sp>
      <p:sp>
        <p:nvSpPr>
          <p:cNvPr id="86018" name="2 Rectángulo"/>
          <p:cNvSpPr>
            <a:spLocks noChangeArrowheads="1"/>
          </p:cNvSpPr>
          <p:nvPr/>
        </p:nvSpPr>
        <p:spPr bwMode="auto">
          <a:xfrm>
            <a:off x="500063" y="1285875"/>
            <a:ext cx="8215312" cy="3970338"/>
          </a:xfrm>
          <a:prstGeom prst="rect">
            <a:avLst/>
          </a:prstGeom>
          <a:noFill/>
          <a:ln w="9525">
            <a:noFill/>
            <a:miter lim="800000"/>
            <a:headEnd/>
            <a:tailEnd/>
          </a:ln>
        </p:spPr>
        <p:txBody>
          <a:bodyPr>
            <a:spAutoFit/>
          </a:bodyPr>
          <a:lstStyle/>
          <a:p>
            <a:r>
              <a:rPr lang="es-UY" sz="2800">
                <a:solidFill>
                  <a:schemeClr val="bg1"/>
                </a:solidFill>
                <a:latin typeface="Constantia" pitchFamily="18" charset="0"/>
              </a:rPr>
              <a:t>El cubismo literario nace del cubismo pictórico, y así se llama por simple fraternidad de los artistas de uno y otro bando; hay muchos puntos de semejanza en sus doctrinas de abstracción o evasión artística. Apollinaire, Cendrars, Max Jacobs, fueron hermanos en inquietudes artísticas de Picasso, Juan Gris y Delauny. Esto explica en parte, que la poesía cubista, abandonando los elementos musicales tan caros al simbolismo, se haga poesía puramente visual.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1 Rectángulo"/>
          <p:cNvSpPr>
            <a:spLocks noChangeArrowheads="1"/>
          </p:cNvSpPr>
          <p:nvPr/>
        </p:nvSpPr>
        <p:spPr bwMode="auto">
          <a:xfrm>
            <a:off x="571500" y="571500"/>
            <a:ext cx="8215313" cy="5754688"/>
          </a:xfrm>
          <a:prstGeom prst="rect">
            <a:avLst/>
          </a:prstGeom>
          <a:noFill/>
          <a:ln w="9525">
            <a:noFill/>
            <a:miter lim="800000"/>
            <a:headEnd/>
            <a:tailEnd/>
          </a:ln>
        </p:spPr>
        <p:txBody>
          <a:bodyPr>
            <a:spAutoFit/>
          </a:bodyPr>
          <a:lstStyle/>
          <a:p>
            <a:r>
              <a:rPr lang="es-UY" sz="2400">
                <a:solidFill>
                  <a:schemeClr val="bg1"/>
                </a:solidFill>
                <a:latin typeface="Constantia" pitchFamily="18" charset="0"/>
              </a:rPr>
              <a:t>En el poema cubista, no es la realidad externa la que se plasma, sino su poliédrica y acelerada proyección en nuestro espíritu, con todas las predilecciones y deformaciones que le impone la originalidad de nuestro modo de captarla. La imagen cubista no es simple como la de una flor en un espejo, sino intrincada y polifásica como un mosaico. </a:t>
            </a:r>
          </a:p>
          <a:p>
            <a:r>
              <a:rPr lang="es-UY" sz="2400">
                <a:solidFill>
                  <a:schemeClr val="bg1"/>
                </a:solidFill>
                <a:latin typeface="Constantia" pitchFamily="18" charset="0"/>
              </a:rPr>
              <a:t>El poema cubista es una yuxtaposición instantánea de imágenes autónomas, desligadas. Se recrea en lo visual y desprecia lo auditivo. No hay anécdota, ni argumento, ni historia. </a:t>
            </a:r>
            <a:br>
              <a:rPr lang="es-UY" sz="2400">
                <a:solidFill>
                  <a:schemeClr val="bg1"/>
                </a:solidFill>
                <a:latin typeface="Constantia" pitchFamily="18" charset="0"/>
              </a:rPr>
            </a:br>
            <a:r>
              <a:rPr lang="es-UY" sz="2400">
                <a:solidFill>
                  <a:schemeClr val="bg1"/>
                </a:solidFill>
                <a:latin typeface="Constantia" pitchFamily="18" charset="0"/>
              </a:rPr>
              <a:t>Cada verso o doble verso es una célula independiente, pero confederada con las otras para dar un poema que tiene por centro unificador al poeta mismo.</a:t>
            </a:r>
          </a:p>
          <a:p>
            <a:endParaRPr lang="es-UY" sz="2800">
              <a:latin typeface="Constantia" pitchFamily="18" charset="0"/>
            </a:endParaRPr>
          </a:p>
          <a:p>
            <a:endParaRPr lang="es-UY" sz="2800">
              <a:latin typeface="Constantia"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1 Rectángulo"/>
          <p:cNvSpPr>
            <a:spLocks noChangeArrowheads="1"/>
          </p:cNvSpPr>
          <p:nvPr/>
        </p:nvSpPr>
        <p:spPr bwMode="auto">
          <a:xfrm>
            <a:off x="571500" y="571500"/>
            <a:ext cx="8286750" cy="4832350"/>
          </a:xfrm>
          <a:prstGeom prst="rect">
            <a:avLst/>
          </a:prstGeom>
          <a:noFill/>
          <a:ln w="9525">
            <a:noFill/>
            <a:miter lim="800000"/>
            <a:headEnd/>
            <a:tailEnd/>
          </a:ln>
        </p:spPr>
        <p:txBody>
          <a:bodyPr>
            <a:spAutoFit/>
          </a:bodyPr>
          <a:lstStyle/>
          <a:p>
            <a:r>
              <a:rPr lang="es-UY" sz="2800">
                <a:solidFill>
                  <a:schemeClr val="bg1"/>
                </a:solidFill>
                <a:latin typeface="Constantia" pitchFamily="18" charset="0"/>
              </a:rPr>
              <a:t>La figura principal de este movimiento es Guillaume Apollinaire, quien en 1913 junto con su libro "Alcoholes", publicó un importante manifiesto donde se encuentran las siguientes exhortaciones: "Palabras en libertad"; "invención de palabras"; "destrucción"; "supresión del color poético, de la copia en arte, de la sintaxis, de la puntuación, de la armonía tipográfica, de los tiempos y personas de los verbos, de la forma teatral, del sublime artista, del verso y de la estrofa, de la intriga en los relatos, de la tristeza".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sz="4000" b="1" smtClean="0">
                <a:solidFill>
                  <a:schemeClr val="bg2">
                    <a:lumMod val="25000"/>
                  </a:schemeClr>
                </a:solidFill>
              </a:rPr>
              <a:t>DADAÍSMO</a:t>
            </a:r>
            <a:endParaRPr lang="es-UY" sz="4000" b="1">
              <a:solidFill>
                <a:schemeClr val="bg2">
                  <a:lumMod val="25000"/>
                </a:schemeClr>
              </a:solidFill>
            </a:endParaRPr>
          </a:p>
        </p:txBody>
      </p:sp>
      <p:sp>
        <p:nvSpPr>
          <p:cNvPr id="92162" name="2 Rectángulo"/>
          <p:cNvSpPr>
            <a:spLocks noChangeArrowheads="1"/>
          </p:cNvSpPr>
          <p:nvPr/>
        </p:nvSpPr>
        <p:spPr bwMode="auto">
          <a:xfrm>
            <a:off x="500063" y="1858963"/>
            <a:ext cx="7786687" cy="3540125"/>
          </a:xfrm>
          <a:prstGeom prst="rect">
            <a:avLst/>
          </a:prstGeom>
          <a:noFill/>
          <a:ln w="9525">
            <a:noFill/>
            <a:miter lim="800000"/>
            <a:headEnd/>
            <a:tailEnd/>
          </a:ln>
        </p:spPr>
        <p:txBody>
          <a:bodyPr>
            <a:spAutoFit/>
          </a:bodyPr>
          <a:lstStyle/>
          <a:p>
            <a:r>
              <a:rPr lang="es-UY" sz="2800">
                <a:solidFill>
                  <a:schemeClr val="bg1"/>
                </a:solidFill>
                <a:latin typeface="Constantia" pitchFamily="18" charset="0"/>
              </a:rPr>
              <a:t>El movimiento Dada surgió a la vez en Suiza y Estados Unidos en 1916, se expandió hacia Alemania y hacia Francia. </a:t>
            </a:r>
          </a:p>
          <a:p>
            <a:r>
              <a:rPr lang="es-UY" sz="2800">
                <a:solidFill>
                  <a:schemeClr val="bg1"/>
                </a:solidFill>
                <a:latin typeface="Constantia" pitchFamily="18" charset="0"/>
              </a:rPr>
              <a:t>El movimiento Dada tiene la particularidad de no ser un movimiento de rebeldía contra otra escuela anterior, sino que se funda en un cuestionamiento de todo el marco conceptual del arte y de la literatura de antes de la Primera Guerra.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Marcador de contenido"/>
          <p:cNvSpPr>
            <a:spLocks noGrp="1"/>
          </p:cNvSpPr>
          <p:nvPr>
            <p:ph idx="1"/>
          </p:nvPr>
        </p:nvSpPr>
        <p:spPr/>
        <p:txBody>
          <a:bodyPr/>
          <a:lstStyle/>
          <a:p>
            <a:pPr eaLnBrk="1" hangingPunct="1">
              <a:buFont typeface="Wingdings 2" pitchFamily="18" charset="2"/>
              <a:buNone/>
            </a:pPr>
            <a:r>
              <a:rPr lang="es-UY" smtClean="0"/>
              <a:t>	</a:t>
            </a:r>
            <a:r>
              <a:rPr lang="es-UY" b="1" smtClean="0">
                <a:solidFill>
                  <a:schemeClr val="bg1"/>
                </a:solidFill>
              </a:rPr>
              <a:t>Los vanguardismos </a:t>
            </a:r>
            <a:r>
              <a:rPr lang="es-UY" smtClean="0">
                <a:solidFill>
                  <a:schemeClr val="bg1"/>
                </a:solidFill>
              </a:rPr>
              <a:t>surgen inmediatamente antes o durante la Primera Guerra, llegan a su apogeo durante la década de los años </a:t>
            </a:r>
            <a:r>
              <a:rPr lang="es-UY" b="1" smtClean="0">
                <a:solidFill>
                  <a:schemeClr val="bg1"/>
                </a:solidFill>
              </a:rPr>
              <a:t>20,</a:t>
            </a:r>
            <a:r>
              <a:rPr lang="es-UY" smtClean="0">
                <a:solidFill>
                  <a:schemeClr val="bg1"/>
                </a:solidFill>
              </a:rPr>
              <a:t> entran en crisis a partir de </a:t>
            </a:r>
            <a:r>
              <a:rPr lang="es-UY" b="1" smtClean="0">
                <a:solidFill>
                  <a:schemeClr val="bg1"/>
                </a:solidFill>
              </a:rPr>
              <a:t>1929 </a:t>
            </a:r>
            <a:r>
              <a:rPr lang="es-UY" smtClean="0">
                <a:solidFill>
                  <a:schemeClr val="bg1"/>
                </a:solidFill>
              </a:rPr>
              <a:t>y desaparecerán en la década de los </a:t>
            </a:r>
            <a:r>
              <a:rPr lang="es-UY" b="1" smtClean="0">
                <a:solidFill>
                  <a:schemeClr val="bg1"/>
                </a:solidFill>
              </a:rPr>
              <a:t>30</a:t>
            </a:r>
            <a:r>
              <a:rPr lang="es-UY" smtClean="0">
                <a:solidFill>
                  <a:schemeClr val="bg1"/>
                </a:solidFill>
              </a:rPr>
              <a:t>.</a:t>
            </a:r>
          </a:p>
          <a:p>
            <a:pPr eaLnBrk="1" hangingPunct="1">
              <a:buFont typeface="Wingdings 2" pitchFamily="18" charset="2"/>
              <a:buNone/>
            </a:pPr>
            <a:r>
              <a:rPr lang="es-UY" smtClean="0">
                <a:solidFill>
                  <a:schemeClr val="bg1"/>
                </a:solidFill>
              </a:rPr>
              <a:t>	En esos años, los artistas vanguardistas se han enfrentado al mundo de ideas proveniente del pensamiento burgués: </a:t>
            </a:r>
          </a:p>
          <a:p>
            <a:pPr eaLnBrk="1" hangingPunct="1">
              <a:buFont typeface="Wingdings" pitchFamily="2" charset="2"/>
              <a:buChar char="Ø"/>
            </a:pPr>
            <a:r>
              <a:rPr lang="es-UY" b="1" smtClean="0">
                <a:solidFill>
                  <a:schemeClr val="bg1"/>
                </a:solidFill>
              </a:rPr>
              <a:t>unos derivarán hacia el anti-burguesismo de tipo fascista</a:t>
            </a:r>
            <a:r>
              <a:rPr lang="es-UY" smtClean="0">
                <a:solidFill>
                  <a:schemeClr val="bg1"/>
                </a:solidFill>
              </a:rPr>
              <a:t>, como es el caso del futurismo italiano de </a:t>
            </a:r>
            <a:r>
              <a:rPr lang="es-UY" b="1" smtClean="0">
                <a:solidFill>
                  <a:schemeClr val="bg1"/>
                </a:solidFill>
              </a:rPr>
              <a:t>Marinetti</a:t>
            </a:r>
            <a:r>
              <a:rPr lang="es-UY" smtClean="0">
                <a:solidFill>
                  <a:schemeClr val="bg1"/>
                </a:solidFill>
              </a:rPr>
              <a:t> </a:t>
            </a:r>
          </a:p>
          <a:p>
            <a:pPr eaLnBrk="1" hangingPunct="1"/>
            <a:endParaRPr lang="es-UY" smtClean="0"/>
          </a:p>
        </p:txBody>
      </p:sp>
      <p:sp>
        <p:nvSpPr>
          <p:cNvPr id="3" name="2 Título"/>
          <p:cNvSpPr>
            <a:spLocks noGrp="1"/>
          </p:cNvSpPr>
          <p:nvPr>
            <p:ph type="title"/>
          </p:nvPr>
        </p:nvSpPr>
        <p:spPr/>
        <p:txBody>
          <a:bodyPr/>
          <a:lstStyle/>
          <a:p>
            <a:pPr eaLnBrk="1" fontAlgn="auto" hangingPunct="1">
              <a:spcAft>
                <a:spcPts val="0"/>
              </a:spcAft>
              <a:defRPr/>
            </a:pPr>
            <a:r>
              <a:rPr lang="es-UY" b="1" smtClean="0">
                <a:solidFill>
                  <a:srgbClr val="FF0000"/>
                </a:solidFill>
              </a:rPr>
              <a:t>AUGE Y CRISIS</a:t>
            </a:r>
            <a:endParaRPr lang="es-UY" b="1">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smtClean="0">
                <a:solidFill>
                  <a:schemeClr val="bg1"/>
                </a:solidFill>
              </a:rPr>
              <a:t>PABLO PICASSO (1871-1973)</a:t>
            </a:r>
            <a:endParaRPr lang="es-UY">
              <a:solidFill>
                <a:schemeClr val="bg1"/>
              </a:solidFill>
            </a:endParaRPr>
          </a:p>
        </p:txBody>
      </p:sp>
      <p:pic>
        <p:nvPicPr>
          <p:cNvPr id="94210" name="Picture 2" descr="http://2.bp.blogspot.com/_XemIrh76sw8/TJiJ0S8CNQI/AAAAAAAABhw/vxXFUXQFqQ8/s1600/guernica-784569.jpg"/>
          <p:cNvPicPr>
            <a:picLocks noChangeAspect="1" noChangeArrowheads="1"/>
          </p:cNvPicPr>
          <p:nvPr/>
        </p:nvPicPr>
        <p:blipFill>
          <a:blip r:embed="rId3" cstate="print"/>
          <a:srcRect/>
          <a:stretch>
            <a:fillRect/>
          </a:stretch>
        </p:blipFill>
        <p:spPr bwMode="auto">
          <a:xfrm>
            <a:off x="285750" y="1643063"/>
            <a:ext cx="8572500" cy="471487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fontAlgn="auto" hangingPunct="1">
              <a:spcAft>
                <a:spcPts val="0"/>
              </a:spcAft>
              <a:defRPr/>
            </a:pPr>
            <a:r>
              <a:rPr lang="es-UY" i="1" smtClean="0">
                <a:solidFill>
                  <a:schemeClr val="bg1"/>
                </a:solidFill>
              </a:rPr>
              <a:t>Les </a:t>
            </a:r>
            <a:r>
              <a:rPr lang="es-UY" i="1" err="1" smtClean="0">
                <a:solidFill>
                  <a:schemeClr val="bg1"/>
                </a:solidFill>
              </a:rPr>
              <a:t>demoiselles</a:t>
            </a:r>
            <a:r>
              <a:rPr lang="es-UY" i="1" smtClean="0">
                <a:solidFill>
                  <a:schemeClr val="bg1"/>
                </a:solidFill>
              </a:rPr>
              <a:t> </a:t>
            </a:r>
            <a:r>
              <a:rPr lang="es-UY" i="1" err="1" smtClean="0">
                <a:solidFill>
                  <a:schemeClr val="bg1"/>
                </a:solidFill>
              </a:rPr>
              <a:t>d'Avinyó</a:t>
            </a:r>
            <a:r>
              <a:rPr lang="es-UY" i="1" smtClean="0">
                <a:solidFill>
                  <a:schemeClr val="bg1"/>
                </a:solidFill>
              </a:rPr>
              <a:t> (1907)</a:t>
            </a:r>
            <a:r>
              <a:rPr lang="es-UY" smtClean="0">
                <a:solidFill>
                  <a:schemeClr val="bg1"/>
                </a:solidFill>
              </a:rPr>
              <a:t/>
            </a:r>
            <a:br>
              <a:rPr lang="es-UY" smtClean="0">
                <a:solidFill>
                  <a:schemeClr val="bg1"/>
                </a:solidFill>
              </a:rPr>
            </a:br>
            <a:endParaRPr lang="es-UY">
              <a:solidFill>
                <a:schemeClr val="bg1"/>
              </a:solidFill>
            </a:endParaRPr>
          </a:p>
        </p:txBody>
      </p:sp>
      <p:pic>
        <p:nvPicPr>
          <p:cNvPr id="96258" name="Picture 2" descr="http://www.elangelcaido.org/creacion/039/039picasso.jpg"/>
          <p:cNvPicPr>
            <a:picLocks noChangeAspect="1" noChangeArrowheads="1"/>
          </p:cNvPicPr>
          <p:nvPr/>
        </p:nvPicPr>
        <p:blipFill>
          <a:blip r:embed="rId3" cstate="print"/>
          <a:srcRect/>
          <a:stretch>
            <a:fillRect/>
          </a:stretch>
        </p:blipFill>
        <p:spPr bwMode="auto">
          <a:xfrm>
            <a:off x="785813" y="2071688"/>
            <a:ext cx="3333750" cy="3390900"/>
          </a:xfrm>
          <a:prstGeom prst="rect">
            <a:avLst/>
          </a:prstGeom>
          <a:noFill/>
          <a:ln w="9525">
            <a:noFill/>
            <a:miter lim="800000"/>
            <a:headEnd/>
            <a:tailEnd/>
          </a:ln>
        </p:spPr>
      </p:pic>
      <p:pic>
        <p:nvPicPr>
          <p:cNvPr id="96259" name="Picture 4" descr="http://www.culturawalkie.com/blog/wp-content/uploads/2011/02/picasso.jpg"/>
          <p:cNvPicPr>
            <a:picLocks noChangeAspect="1" noChangeArrowheads="1"/>
          </p:cNvPicPr>
          <p:nvPr/>
        </p:nvPicPr>
        <p:blipFill>
          <a:blip r:embed="rId4" cstate="print"/>
          <a:srcRect/>
          <a:stretch>
            <a:fillRect/>
          </a:stretch>
        </p:blipFill>
        <p:spPr bwMode="auto">
          <a:xfrm>
            <a:off x="5000625" y="1785938"/>
            <a:ext cx="3067050" cy="38100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b="1" smtClean="0">
                <a:solidFill>
                  <a:schemeClr val="bg1"/>
                </a:solidFill>
              </a:rPr>
              <a:t>ORIGEN DEL TÉRMINO DADA</a:t>
            </a:r>
            <a:endParaRPr lang="es-UY" b="1">
              <a:solidFill>
                <a:schemeClr val="bg1"/>
              </a:solidFill>
            </a:endParaRPr>
          </a:p>
        </p:txBody>
      </p:sp>
      <p:sp>
        <p:nvSpPr>
          <p:cNvPr id="98306" name="2 Rectángulo"/>
          <p:cNvSpPr>
            <a:spLocks noChangeArrowheads="1"/>
          </p:cNvSpPr>
          <p:nvPr/>
        </p:nvSpPr>
        <p:spPr bwMode="auto">
          <a:xfrm>
            <a:off x="642938" y="1714500"/>
            <a:ext cx="7786687" cy="4832350"/>
          </a:xfrm>
          <a:prstGeom prst="rect">
            <a:avLst/>
          </a:prstGeom>
          <a:noFill/>
          <a:ln w="9525">
            <a:noFill/>
            <a:miter lim="800000"/>
            <a:headEnd/>
            <a:tailEnd/>
          </a:ln>
        </p:spPr>
        <p:txBody>
          <a:bodyPr>
            <a:spAutoFit/>
          </a:bodyPr>
          <a:lstStyle/>
          <a:p>
            <a:r>
              <a:rPr lang="es-UY" sz="2800">
                <a:solidFill>
                  <a:schemeClr val="bg1"/>
                </a:solidFill>
                <a:latin typeface="Constantia" pitchFamily="18" charset="0"/>
              </a:rPr>
              <a:t>El origen del término Dada es confuso y controvertido. De acuerdo con Tzara y Ball, la palabra surge de la casualidad: abriendo las páginas de un diccionario con la ayuda de un cuchillo, el primer término señalado fue ese: dada. De acuerdo con otras versiones, fueron los camareros del Café Terrasse quienes llamaron al grupo como “dada”: para esos camareros, las lenguas habladas por aquellos emigrados eran incomprensibles, salvo la sílaba "da-da" ("sí, sí", en ruso y otras lenguas)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1 Rectángulo"/>
          <p:cNvSpPr>
            <a:spLocks noChangeArrowheads="1"/>
          </p:cNvSpPr>
          <p:nvPr/>
        </p:nvSpPr>
        <p:spPr bwMode="auto">
          <a:xfrm>
            <a:off x="500063" y="571500"/>
            <a:ext cx="7715250" cy="5694363"/>
          </a:xfrm>
          <a:prstGeom prst="rect">
            <a:avLst/>
          </a:prstGeom>
          <a:noFill/>
          <a:ln w="9525">
            <a:noFill/>
            <a:miter lim="800000"/>
            <a:headEnd/>
            <a:tailEnd/>
          </a:ln>
        </p:spPr>
        <p:txBody>
          <a:bodyPr>
            <a:spAutoFit/>
          </a:bodyPr>
          <a:lstStyle/>
          <a:p>
            <a:r>
              <a:rPr lang="es-UY" sz="2800" b="1">
                <a:solidFill>
                  <a:schemeClr val="bg1"/>
                </a:solidFill>
                <a:latin typeface="Constantia" pitchFamily="18" charset="0"/>
              </a:rPr>
              <a:t>Tristán Tzara</a:t>
            </a:r>
            <a:r>
              <a:rPr lang="es-UY" sz="2800">
                <a:solidFill>
                  <a:schemeClr val="bg1"/>
                </a:solidFill>
                <a:latin typeface="Constantia" pitchFamily="18" charset="0"/>
              </a:rPr>
              <a:t> ofreció diversas explicaciones sobre la palabra, todas apuntando al sinsentido de la misma.</a:t>
            </a:r>
          </a:p>
          <a:p>
            <a:r>
              <a:rPr lang="es-UY" sz="2800">
                <a:solidFill>
                  <a:schemeClr val="bg1"/>
                </a:solidFill>
                <a:latin typeface="Constantia" pitchFamily="18" charset="0"/>
              </a:rPr>
              <a:t>En el Manifiesto Dadá de 1918, se expresa: " DADA NO SIGNIFICA NADA. Si alguien lo considera inútil, si alguien no quiere perder su tiempo con una palabra que no significa nada [...] Por los periódicos sabemos que los negros Kru llaman al rabo de la vaca sagrada DADÁ. El cubo y la madre en cierta comarca de Italia reciben el nombre de DADÁ. Un caballo de madera en frances, la nodriza, la doble afirmación en ruso y en rumano: DADÁ".</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1 Rectángulo"/>
          <p:cNvSpPr>
            <a:spLocks noChangeArrowheads="1"/>
          </p:cNvSpPr>
          <p:nvPr/>
        </p:nvSpPr>
        <p:spPr bwMode="auto">
          <a:xfrm>
            <a:off x="357188" y="428625"/>
            <a:ext cx="7858125" cy="4832350"/>
          </a:xfrm>
          <a:prstGeom prst="rect">
            <a:avLst/>
          </a:prstGeom>
          <a:noFill/>
          <a:ln w="9525">
            <a:noFill/>
            <a:miter lim="800000"/>
            <a:headEnd/>
            <a:tailEnd/>
          </a:ln>
        </p:spPr>
        <p:txBody>
          <a:bodyPr>
            <a:spAutoFit/>
          </a:bodyPr>
          <a:lstStyle/>
          <a:p>
            <a:r>
              <a:rPr lang="es-UY" sz="2800" b="1">
                <a:solidFill>
                  <a:schemeClr val="bg1"/>
                </a:solidFill>
                <a:latin typeface="Constantia" pitchFamily="18" charset="0"/>
              </a:rPr>
              <a:t>Dadá</a:t>
            </a:r>
            <a:r>
              <a:rPr lang="es-UY" sz="2800">
                <a:solidFill>
                  <a:schemeClr val="bg1"/>
                </a:solidFill>
                <a:latin typeface="Constantia" pitchFamily="18" charset="0"/>
              </a:rPr>
              <a:t> pretendía ser diferente, no conformar un movimiento más. Los dadaístas querían acabar con el arte, bueno o malo, y con la noción misma de literatura. Representaron la negación absoluta. De ahí que su nihilismo acabara en un callejón sin salida. Tzara explicó tardíamente, en 1950, que para comprender muchos de los supuestos del dadaísmo había que imaginarse la situación de unos jóvenes "prisioneros en Suiza" en 1914 y dominados por el rechazo hacia toda forma de civilización moderna, incluido el lenguaje</a:t>
            </a:r>
            <a:r>
              <a:rPr lang="es-UY" sz="2400">
                <a:solidFill>
                  <a:schemeClr val="bg1"/>
                </a:solidFill>
                <a:latin typeface="Constantia" pitchFamily="18" charset="0"/>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1 Rectángulo"/>
          <p:cNvSpPr>
            <a:spLocks noChangeArrowheads="1"/>
          </p:cNvSpPr>
          <p:nvPr/>
        </p:nvSpPr>
        <p:spPr bwMode="auto">
          <a:xfrm>
            <a:off x="357188" y="571500"/>
            <a:ext cx="8215312" cy="5632450"/>
          </a:xfrm>
          <a:prstGeom prst="rect">
            <a:avLst/>
          </a:prstGeom>
          <a:noFill/>
          <a:ln w="9525">
            <a:noFill/>
            <a:miter lim="800000"/>
            <a:headEnd/>
            <a:tailEnd/>
          </a:ln>
        </p:spPr>
        <p:txBody>
          <a:bodyPr>
            <a:spAutoFit/>
          </a:bodyPr>
          <a:lstStyle/>
          <a:p>
            <a:r>
              <a:rPr lang="es-UY" sz="2400">
                <a:solidFill>
                  <a:schemeClr val="bg1"/>
                </a:solidFill>
                <a:latin typeface="Constantia" pitchFamily="18" charset="0"/>
              </a:rPr>
              <a:t>Se iniciaba así una protesta poética y artística dirigida contra todo. A partir de ahí surgirían los famosos </a:t>
            </a:r>
            <a:r>
              <a:rPr lang="es-UY" sz="2400" i="1">
                <a:solidFill>
                  <a:schemeClr val="bg1"/>
                </a:solidFill>
                <a:latin typeface="Constantia" pitchFamily="18" charset="0"/>
              </a:rPr>
              <a:t>happenings, </a:t>
            </a:r>
            <a:r>
              <a:rPr lang="es-UY" sz="2400">
                <a:solidFill>
                  <a:schemeClr val="bg1"/>
                </a:solidFill>
                <a:latin typeface="Constantia" pitchFamily="18" charset="0"/>
              </a:rPr>
              <a:t>que tanto escandalizarían, y la no menos famosa revista </a:t>
            </a:r>
            <a:r>
              <a:rPr lang="es-UY" sz="2400" i="1">
                <a:solidFill>
                  <a:schemeClr val="bg1"/>
                </a:solidFill>
                <a:latin typeface="Constantia" pitchFamily="18" charset="0"/>
              </a:rPr>
              <a:t>Dadá, </a:t>
            </a:r>
            <a:r>
              <a:rPr lang="es-UY" sz="2400">
                <a:solidFill>
                  <a:schemeClr val="bg1"/>
                </a:solidFill>
                <a:latin typeface="Constantia" pitchFamily="18" charset="0"/>
              </a:rPr>
              <a:t>dirigida por Tzara, quien acabaría convirtiéndose en el líder del grupo. </a:t>
            </a:r>
          </a:p>
          <a:p>
            <a:r>
              <a:rPr lang="es-UY" sz="2400">
                <a:solidFill>
                  <a:schemeClr val="bg1"/>
                </a:solidFill>
                <a:latin typeface="Constantia" pitchFamily="18" charset="0"/>
              </a:rPr>
              <a:t>Se ha señalado que este movimiento contenía más actividades que obras, y que éstas formaban parte del espectáculo, pero es cierto que el dadaísmo dejó los "ready-mades" (término inventado por Duchamp), formados a partir de </a:t>
            </a:r>
            <a:r>
              <a:rPr lang="es-UY" sz="2400" i="1">
                <a:solidFill>
                  <a:schemeClr val="bg1"/>
                </a:solidFill>
                <a:latin typeface="Constantia" pitchFamily="18" charset="0"/>
              </a:rPr>
              <a:t>collages, </a:t>
            </a:r>
            <a:r>
              <a:rPr lang="es-UY" sz="2400">
                <a:solidFill>
                  <a:schemeClr val="bg1"/>
                </a:solidFill>
                <a:latin typeface="Constantia" pitchFamily="18" charset="0"/>
              </a:rPr>
              <a:t>grabados, esculturas, pinturas, fotomontajes (Man Ray) y todo tipo de objetos que hoy denominaríamos "reciclados" (el famoso urinario y el portabotellas de Duchamp, pero también corsés, periódicos, billetes de tranvía, etc.).</a:t>
            </a:r>
          </a:p>
          <a:p>
            <a:endParaRPr lang="es-UY" sz="2400">
              <a:solidFill>
                <a:schemeClr val="bg1"/>
              </a:solidFill>
              <a:latin typeface="Constantia"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1 Rectángulo"/>
          <p:cNvSpPr>
            <a:spLocks noChangeArrowheads="1"/>
          </p:cNvSpPr>
          <p:nvPr/>
        </p:nvSpPr>
        <p:spPr bwMode="auto">
          <a:xfrm>
            <a:off x="571500" y="428625"/>
            <a:ext cx="7858125" cy="6002338"/>
          </a:xfrm>
          <a:prstGeom prst="rect">
            <a:avLst/>
          </a:prstGeom>
          <a:noFill/>
          <a:ln w="9525">
            <a:noFill/>
            <a:miter lim="800000"/>
            <a:headEnd/>
            <a:tailEnd/>
          </a:ln>
        </p:spPr>
        <p:txBody>
          <a:bodyPr>
            <a:spAutoFit/>
          </a:bodyPr>
          <a:lstStyle/>
          <a:p>
            <a:r>
              <a:rPr lang="es-UY" sz="2800">
                <a:solidFill>
                  <a:schemeClr val="bg1"/>
                </a:solidFill>
                <a:latin typeface="Constantia" pitchFamily="18" charset="0"/>
              </a:rPr>
              <a:t>También dejó la escritura automática (leían a coro poemas de ese tipo) y los poemas abstractos, basados únicamente en el sonido (es célebre la representación del primer poema fonético abstracto llevada a cabo por Ball, en julio de 1916, cuando disfrazado de objeto móvil recitó en medio de un gran escándalo: "O gadji beri bimba glandridi laula lonni cadori…"). A ello se añade toda suerte de recursos tipográficos y caligráficos, mezcla de tintas, etc.</a:t>
            </a:r>
            <a:r>
              <a:rPr lang="es-UY" sz="2800" b="1">
                <a:solidFill>
                  <a:schemeClr val="bg1"/>
                </a:solidFill>
                <a:latin typeface="Constantia" pitchFamily="18" charset="0"/>
              </a:rPr>
              <a:t> </a:t>
            </a:r>
          </a:p>
          <a:p>
            <a:r>
              <a:rPr lang="es-UY" sz="2800" b="1">
                <a:solidFill>
                  <a:schemeClr val="bg1"/>
                </a:solidFill>
                <a:latin typeface="Constantia" pitchFamily="18" charset="0"/>
              </a:rPr>
              <a:t>Dadá</a:t>
            </a:r>
            <a:r>
              <a:rPr lang="es-UY" sz="2800">
                <a:solidFill>
                  <a:schemeClr val="bg1"/>
                </a:solidFill>
                <a:latin typeface="Constantia" pitchFamily="18" charset="0"/>
              </a:rPr>
              <a:t> se presenta como una ideología total, como una forma de vivir y como un rechazo absoluto de toda tradición o esquema anterior. </a:t>
            </a:r>
          </a:p>
          <a:p>
            <a:endParaRPr lang="es-UY" sz="2000">
              <a:latin typeface="Constantia"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1 Rectángulo"/>
          <p:cNvSpPr>
            <a:spLocks noChangeArrowheads="1"/>
          </p:cNvSpPr>
          <p:nvPr/>
        </p:nvSpPr>
        <p:spPr bwMode="auto">
          <a:xfrm>
            <a:off x="714375" y="571500"/>
            <a:ext cx="7500938" cy="6124575"/>
          </a:xfrm>
          <a:prstGeom prst="rect">
            <a:avLst/>
          </a:prstGeom>
          <a:noFill/>
          <a:ln w="9525">
            <a:noFill/>
            <a:miter lim="800000"/>
            <a:headEnd/>
            <a:tailEnd/>
          </a:ln>
        </p:spPr>
        <p:txBody>
          <a:bodyPr>
            <a:spAutoFit/>
          </a:bodyPr>
          <a:lstStyle/>
          <a:p>
            <a:r>
              <a:rPr lang="es-UY" sz="2800">
                <a:solidFill>
                  <a:schemeClr val="bg1"/>
                </a:solidFill>
                <a:latin typeface="Constantia" pitchFamily="18" charset="0"/>
              </a:rPr>
              <a:t>En el fondo es un antihumanismo entendiendo por humanismo la tradición anterior, tanto filosófica como artística o literaria. No por casualidad en una de sus primeras publicaciones había escrito como cabecera la siguiente frase de Descartes: </a:t>
            </a:r>
            <a:r>
              <a:rPr lang="es-UY" sz="2800" i="1">
                <a:solidFill>
                  <a:schemeClr val="bg1"/>
                </a:solidFill>
                <a:latin typeface="Constantia" pitchFamily="18" charset="0"/>
              </a:rPr>
              <a:t>«No quiero ni siquiera saber si antes de mí hubo otro hombre.»</a:t>
            </a:r>
            <a:endParaRPr lang="es-UY" sz="2800">
              <a:solidFill>
                <a:schemeClr val="bg1"/>
              </a:solidFill>
              <a:latin typeface="Constantia" pitchFamily="18" charset="0"/>
            </a:endParaRPr>
          </a:p>
          <a:p>
            <a:r>
              <a:rPr lang="es-UY" sz="2800">
                <a:solidFill>
                  <a:schemeClr val="bg1"/>
                </a:solidFill>
                <a:latin typeface="Constantia" pitchFamily="18" charset="0"/>
              </a:rPr>
              <a:t>El movimiento dadaísta es un movimiento: antiartístico, </a:t>
            </a:r>
          </a:p>
          <a:p>
            <a:r>
              <a:rPr lang="es-UY" sz="2800">
                <a:solidFill>
                  <a:schemeClr val="bg1"/>
                </a:solidFill>
                <a:latin typeface="Constantia" pitchFamily="18" charset="0"/>
              </a:rPr>
              <a:t>antiliterario </a:t>
            </a:r>
          </a:p>
          <a:p>
            <a:r>
              <a:rPr lang="es-UY" sz="2800">
                <a:solidFill>
                  <a:schemeClr val="bg1"/>
                </a:solidFill>
                <a:latin typeface="Constantia" pitchFamily="18" charset="0"/>
              </a:rPr>
              <a:t>antipoético </a:t>
            </a:r>
          </a:p>
          <a:p>
            <a:r>
              <a:rPr lang="es-UY" sz="2800">
                <a:solidFill>
                  <a:schemeClr val="bg1"/>
                </a:solidFill>
                <a:latin typeface="Constantia" pitchFamily="18" charset="0"/>
              </a:rPr>
              <a:t>porque cuestiona la existencia del arte, la literatura y la poesía. Por definición, cuestiona el propio dadaísmo.</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1 Rectángulo"/>
          <p:cNvSpPr>
            <a:spLocks noChangeArrowheads="1"/>
          </p:cNvSpPr>
          <p:nvPr/>
        </p:nvSpPr>
        <p:spPr bwMode="auto">
          <a:xfrm>
            <a:off x="285750" y="428625"/>
            <a:ext cx="8286750" cy="5508625"/>
          </a:xfrm>
          <a:prstGeom prst="rect">
            <a:avLst/>
          </a:prstGeom>
          <a:noFill/>
          <a:ln w="9525">
            <a:noFill/>
            <a:miter lim="800000"/>
            <a:headEnd/>
            <a:tailEnd/>
          </a:ln>
        </p:spPr>
        <p:txBody>
          <a:bodyPr>
            <a:spAutoFit/>
          </a:bodyPr>
          <a:lstStyle/>
          <a:p>
            <a:r>
              <a:rPr lang="es-UY" sz="2400">
                <a:solidFill>
                  <a:schemeClr val="bg1"/>
                </a:solidFill>
                <a:latin typeface="Constantia" pitchFamily="18" charset="0"/>
              </a:rPr>
              <a:t>Por tanto en su rigor negativo también está contra el modernismo, y las demás vanguardias por ser sucedáneos de cuanto ha sido destruido o está a punto de serlo. </a:t>
            </a:r>
          </a:p>
          <a:p>
            <a:r>
              <a:rPr lang="es-UY" sz="2400">
                <a:solidFill>
                  <a:schemeClr val="bg1"/>
                </a:solidFill>
                <a:latin typeface="Constantia" pitchFamily="18" charset="0"/>
              </a:rPr>
              <a:t>La estética dadá niega la razón, el sentido, la construcción del consciente. Sus formas expresivas son el gesto, el escándalo, la provocación. Para dadá la poesía está en la acción y las fronteras entre arte y vida deben ser abolidas. </a:t>
            </a:r>
          </a:p>
          <a:p>
            <a:endParaRPr lang="es-UY" sz="2400" b="1" i="1">
              <a:solidFill>
                <a:schemeClr val="bg1"/>
              </a:solidFill>
              <a:latin typeface="Constantia" pitchFamily="18" charset="0"/>
            </a:endParaRPr>
          </a:p>
          <a:p>
            <a:r>
              <a:rPr lang="es-UY" sz="2400" b="1" i="1">
                <a:solidFill>
                  <a:schemeClr val="bg1"/>
                </a:solidFill>
                <a:latin typeface="Constantia" pitchFamily="18" charset="0"/>
              </a:rPr>
              <a:t>El aporte permanente del dadaísmo al arte moderno es el cuestionamiento continuo de qué es el arte o qué es la poesía; la conciencia de que todo es una convención que puede ser cuestionada y, por tanto, no hay reglas fijas y eternas que legitimen de manera histórica lo artístico. </a:t>
            </a:r>
          </a:p>
          <a:p>
            <a:endParaRPr lang="es-UY" sz="2000">
              <a:latin typeface="Constantia" pitchFamily="18" charset="0"/>
            </a:endParaRPr>
          </a:p>
          <a:p>
            <a:endParaRPr lang="es-UY" sz="2000">
              <a:latin typeface="Constantia"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1 Rectángulo"/>
          <p:cNvSpPr>
            <a:spLocks noChangeArrowheads="1"/>
          </p:cNvSpPr>
          <p:nvPr/>
        </p:nvSpPr>
        <p:spPr bwMode="auto">
          <a:xfrm>
            <a:off x="785813" y="1000125"/>
            <a:ext cx="7429500" cy="4400550"/>
          </a:xfrm>
          <a:prstGeom prst="rect">
            <a:avLst/>
          </a:prstGeom>
          <a:noFill/>
          <a:ln w="9525">
            <a:noFill/>
            <a:miter lim="800000"/>
            <a:headEnd/>
            <a:tailEnd/>
          </a:ln>
        </p:spPr>
        <p:txBody>
          <a:bodyPr>
            <a:spAutoFit/>
          </a:bodyPr>
          <a:lstStyle/>
          <a:p>
            <a:r>
              <a:rPr lang="es-UY" sz="2800">
                <a:solidFill>
                  <a:schemeClr val="bg1"/>
                </a:solidFill>
                <a:latin typeface="Constantia" pitchFamily="18" charset="0"/>
              </a:rPr>
              <a:t>En poesía, abre el campo para la llegada del surrealismo y ayuda a crear un lenguaje poético libre y sin límites. </a:t>
            </a:r>
          </a:p>
          <a:p>
            <a:r>
              <a:rPr lang="es-UY" sz="2800">
                <a:solidFill>
                  <a:schemeClr val="bg1"/>
                </a:solidFill>
                <a:latin typeface="Constantia" pitchFamily="18" charset="0"/>
              </a:rPr>
              <a:t>Para entender qué es la estética dadá en el mundo de la poesía nada mejor que recoger los consejos que Tzara propone para hacer un poema dadaísta. El texto fue publicado en la recopilación </a:t>
            </a:r>
            <a:r>
              <a:rPr lang="es-UY" sz="2800" i="1">
                <a:solidFill>
                  <a:schemeClr val="bg1"/>
                </a:solidFill>
                <a:latin typeface="Constantia" pitchFamily="18" charset="0"/>
              </a:rPr>
              <a:t>Siete manifiestos dadá</a:t>
            </a:r>
            <a:r>
              <a:rPr lang="es-UY" sz="2800">
                <a:solidFill>
                  <a:schemeClr val="bg1"/>
                </a:solidFill>
                <a:latin typeface="Constantia" pitchFamily="18" charset="0"/>
              </a:rPr>
              <a:t>, "Dadá manifiesto sobre el amor débil y el amor amargo", VIII (1924)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625" y="571500"/>
            <a:ext cx="8358188" cy="4894263"/>
          </a:xfrm>
          <a:prstGeom prst="rect">
            <a:avLst/>
          </a:prstGeom>
        </p:spPr>
        <p:txBody>
          <a:bodyPr>
            <a:spAutoFit/>
          </a:bodyPr>
          <a:lstStyle/>
          <a:p>
            <a:pPr fontAlgn="auto">
              <a:spcBef>
                <a:spcPts val="0"/>
              </a:spcBef>
              <a:spcAft>
                <a:spcPts val="0"/>
              </a:spcAft>
              <a:buFont typeface="Wingdings" pitchFamily="2" charset="2"/>
              <a:buChar char="Ø"/>
              <a:defRPr/>
            </a:pPr>
            <a:r>
              <a:rPr lang="es-UY" sz="2400" dirty="0">
                <a:latin typeface="+mn-lt"/>
              </a:rPr>
              <a:t> </a:t>
            </a:r>
            <a:r>
              <a:rPr lang="es-UY" sz="2400" b="1" dirty="0">
                <a:solidFill>
                  <a:schemeClr val="bg1"/>
                </a:solidFill>
                <a:latin typeface="+mn-lt"/>
              </a:rPr>
              <a:t>otros volcarán su rebeldía en el movimiento proletario izquierdista</a:t>
            </a:r>
            <a:r>
              <a:rPr lang="es-UY" sz="2400" dirty="0">
                <a:solidFill>
                  <a:schemeClr val="bg1"/>
                </a:solidFill>
                <a:latin typeface="+mn-lt"/>
              </a:rPr>
              <a:t>. </a:t>
            </a:r>
          </a:p>
          <a:p>
            <a:pPr fontAlgn="auto">
              <a:spcBef>
                <a:spcPts val="0"/>
              </a:spcBef>
              <a:spcAft>
                <a:spcPts val="0"/>
              </a:spcAft>
              <a:defRPr/>
            </a:pPr>
            <a:r>
              <a:rPr lang="es-UY" sz="2400" dirty="0">
                <a:solidFill>
                  <a:schemeClr val="bg1"/>
                </a:solidFill>
                <a:latin typeface="+mn-lt"/>
              </a:rPr>
              <a:t>De esta forma, los dos grandes movimientos que marcarán el siglo XX, el fascismo-nazismo y el comunismo, serán expuestos y cantados a través de una estética y unas formas vanguardistas.</a:t>
            </a:r>
          </a:p>
          <a:p>
            <a:pPr fontAlgn="auto">
              <a:spcBef>
                <a:spcPts val="0"/>
              </a:spcBef>
              <a:spcAft>
                <a:spcPts val="0"/>
              </a:spcAft>
              <a:defRPr/>
            </a:pPr>
            <a:r>
              <a:rPr lang="es-UY" sz="2400" dirty="0">
                <a:solidFill>
                  <a:schemeClr val="bg1"/>
                </a:solidFill>
                <a:latin typeface="+mn-lt"/>
              </a:rPr>
              <a:t>La gran confrontación ideológica y militar de la década de los cuarenta, la Segunda Guerra, acabará con los vanguardismos. </a:t>
            </a:r>
          </a:p>
          <a:p>
            <a:pPr fontAlgn="auto">
              <a:spcBef>
                <a:spcPts val="0"/>
              </a:spcBef>
              <a:spcAft>
                <a:spcPts val="0"/>
              </a:spcAft>
              <a:defRPr/>
            </a:pPr>
            <a:r>
              <a:rPr lang="es-UY" sz="2400" dirty="0">
                <a:solidFill>
                  <a:schemeClr val="bg1"/>
                </a:solidFill>
                <a:latin typeface="+mn-lt"/>
              </a:rPr>
              <a:t>Sus restos o serán enterrados o derivarán en el arte moderno cuya expresión más genuina será el arte de Estados Unidos a partir de los años 40. </a:t>
            </a:r>
          </a:p>
          <a:p>
            <a:pPr fontAlgn="auto">
              <a:spcBef>
                <a:spcPts val="0"/>
              </a:spcBef>
              <a:spcAft>
                <a:spcPts val="0"/>
              </a:spcAft>
              <a:defRPr/>
            </a:pPr>
            <a:r>
              <a:rPr lang="es-UY" sz="2400" b="1" dirty="0">
                <a:solidFill>
                  <a:schemeClr val="accent4">
                    <a:lumMod val="50000"/>
                  </a:schemeClr>
                </a:solidFill>
                <a:latin typeface="Arial Black" pitchFamily="34" charset="0"/>
              </a:rPr>
              <a:t>El trabajo de fundamentar un nuevo concepto de arte y de literatura ya estaba realizado.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1 Rectángulo"/>
          <p:cNvSpPr>
            <a:spLocks noChangeArrowheads="1"/>
          </p:cNvSpPr>
          <p:nvPr/>
        </p:nvSpPr>
        <p:spPr bwMode="auto">
          <a:xfrm>
            <a:off x="1143000" y="428625"/>
            <a:ext cx="5715000" cy="5016500"/>
          </a:xfrm>
          <a:prstGeom prst="rect">
            <a:avLst/>
          </a:prstGeom>
          <a:noFill/>
          <a:ln w="9525">
            <a:noFill/>
            <a:miter lim="800000"/>
            <a:headEnd/>
            <a:tailEnd/>
          </a:ln>
        </p:spPr>
        <p:txBody>
          <a:bodyPr>
            <a:spAutoFit/>
          </a:bodyPr>
          <a:lstStyle/>
          <a:p>
            <a:r>
              <a:rPr lang="es-UY" sz="2000" b="1" i="1">
                <a:solidFill>
                  <a:schemeClr val="bg1"/>
                </a:solidFill>
                <a:latin typeface="Constantia" pitchFamily="18" charset="0"/>
              </a:rPr>
              <a:t>Coja un periódico</a:t>
            </a:r>
            <a:br>
              <a:rPr lang="es-UY" sz="2000" b="1" i="1">
                <a:solidFill>
                  <a:schemeClr val="bg1"/>
                </a:solidFill>
                <a:latin typeface="Constantia" pitchFamily="18" charset="0"/>
              </a:rPr>
            </a:br>
            <a:r>
              <a:rPr lang="es-UY" sz="2000" b="1" i="1">
                <a:solidFill>
                  <a:schemeClr val="bg1"/>
                </a:solidFill>
                <a:latin typeface="Constantia" pitchFamily="18" charset="0"/>
              </a:rPr>
              <a:t>Coja unas tijeras</a:t>
            </a:r>
            <a:br>
              <a:rPr lang="es-UY" sz="2000" b="1" i="1">
                <a:solidFill>
                  <a:schemeClr val="bg1"/>
                </a:solidFill>
                <a:latin typeface="Constantia" pitchFamily="18" charset="0"/>
              </a:rPr>
            </a:br>
            <a:r>
              <a:rPr lang="es-UY" sz="2000" b="1" i="1">
                <a:solidFill>
                  <a:schemeClr val="bg1"/>
                </a:solidFill>
                <a:latin typeface="Constantia" pitchFamily="18" charset="0"/>
              </a:rPr>
              <a:t>Escoja en el periódico un artículo de la longitud que cuenta darle a su poema</a:t>
            </a:r>
            <a:br>
              <a:rPr lang="es-UY" sz="2000" b="1" i="1">
                <a:solidFill>
                  <a:schemeClr val="bg1"/>
                </a:solidFill>
                <a:latin typeface="Constantia" pitchFamily="18" charset="0"/>
              </a:rPr>
            </a:br>
            <a:r>
              <a:rPr lang="es-UY" sz="2000" b="1" i="1">
                <a:solidFill>
                  <a:schemeClr val="bg1"/>
                </a:solidFill>
                <a:latin typeface="Constantia" pitchFamily="18" charset="0"/>
              </a:rPr>
              <a:t>Recorte el artículo</a:t>
            </a:r>
            <a:br>
              <a:rPr lang="es-UY" sz="2000" b="1" i="1">
                <a:solidFill>
                  <a:schemeClr val="bg1"/>
                </a:solidFill>
                <a:latin typeface="Constantia" pitchFamily="18" charset="0"/>
              </a:rPr>
            </a:br>
            <a:r>
              <a:rPr lang="es-UY" sz="2000" b="1" i="1">
                <a:solidFill>
                  <a:schemeClr val="bg1"/>
                </a:solidFill>
                <a:latin typeface="Constantia" pitchFamily="18" charset="0"/>
              </a:rPr>
              <a:t>Recorte en seguida con cuidado cada una de las palabras que forman el articulo y métalas en una bolsa</a:t>
            </a:r>
            <a:br>
              <a:rPr lang="es-UY" sz="2000" b="1" i="1">
                <a:solidFill>
                  <a:schemeClr val="bg1"/>
                </a:solidFill>
                <a:latin typeface="Constantia" pitchFamily="18" charset="0"/>
              </a:rPr>
            </a:br>
            <a:r>
              <a:rPr lang="es-UY" sz="2000" b="1" i="1">
                <a:solidFill>
                  <a:schemeClr val="bg1"/>
                </a:solidFill>
                <a:latin typeface="Constantia" pitchFamily="18" charset="0"/>
              </a:rPr>
              <a:t>Agítela suavemente</a:t>
            </a:r>
            <a:br>
              <a:rPr lang="es-UY" sz="2000" b="1" i="1">
                <a:solidFill>
                  <a:schemeClr val="bg1"/>
                </a:solidFill>
                <a:latin typeface="Constantia" pitchFamily="18" charset="0"/>
              </a:rPr>
            </a:br>
            <a:r>
              <a:rPr lang="es-UY" sz="2000" b="1" i="1">
                <a:solidFill>
                  <a:schemeClr val="bg1"/>
                </a:solidFill>
                <a:latin typeface="Constantia" pitchFamily="18" charset="0"/>
              </a:rPr>
              <a:t>Ahora saque cada recorte uno tras otro</a:t>
            </a:r>
            <a:br>
              <a:rPr lang="es-UY" sz="2000" b="1" i="1">
                <a:solidFill>
                  <a:schemeClr val="bg1"/>
                </a:solidFill>
                <a:latin typeface="Constantia" pitchFamily="18" charset="0"/>
              </a:rPr>
            </a:br>
            <a:r>
              <a:rPr lang="es-UY" sz="2000" b="1" i="1">
                <a:solidFill>
                  <a:schemeClr val="bg1"/>
                </a:solidFill>
                <a:latin typeface="Constantia" pitchFamily="18" charset="0"/>
              </a:rPr>
              <a:t>Copie concienzudamente</a:t>
            </a:r>
            <a:br>
              <a:rPr lang="es-UY" sz="2000" b="1" i="1">
                <a:solidFill>
                  <a:schemeClr val="bg1"/>
                </a:solidFill>
                <a:latin typeface="Constantia" pitchFamily="18" charset="0"/>
              </a:rPr>
            </a:br>
            <a:r>
              <a:rPr lang="es-UY" sz="2000" b="1" i="1">
                <a:solidFill>
                  <a:schemeClr val="bg1"/>
                </a:solidFill>
                <a:latin typeface="Constantia" pitchFamily="18" charset="0"/>
              </a:rPr>
              <a:t>en el orden en que hayan salido de la bolsa</a:t>
            </a:r>
            <a:br>
              <a:rPr lang="es-UY" sz="2000" b="1" i="1">
                <a:solidFill>
                  <a:schemeClr val="bg1"/>
                </a:solidFill>
                <a:latin typeface="Constantia" pitchFamily="18" charset="0"/>
              </a:rPr>
            </a:br>
            <a:r>
              <a:rPr lang="es-UY" sz="2000" b="1" i="1">
                <a:solidFill>
                  <a:schemeClr val="bg1"/>
                </a:solidFill>
                <a:latin typeface="Constantia" pitchFamily="18" charset="0"/>
              </a:rPr>
              <a:t>El poema se parecerá a usted</a:t>
            </a:r>
          </a:p>
          <a:p>
            <a:r>
              <a:rPr lang="es-UY" sz="2000" b="1" i="1">
                <a:solidFill>
                  <a:schemeClr val="bg1"/>
                </a:solidFill>
                <a:latin typeface="Constantia" pitchFamily="18" charset="0"/>
              </a:rPr>
              <a:t>Y es usted un escritor infinitamente original y de una sensibilidad hechizante, aunque incomprendido del vulgo.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1 Rectángulo"/>
          <p:cNvSpPr>
            <a:spLocks noChangeArrowheads="1"/>
          </p:cNvSpPr>
          <p:nvPr/>
        </p:nvSpPr>
        <p:spPr bwMode="auto">
          <a:xfrm>
            <a:off x="857250" y="571500"/>
            <a:ext cx="7358063" cy="3970338"/>
          </a:xfrm>
          <a:prstGeom prst="rect">
            <a:avLst/>
          </a:prstGeom>
          <a:noFill/>
          <a:ln w="9525">
            <a:noFill/>
            <a:miter lim="800000"/>
            <a:headEnd/>
            <a:tailEnd/>
          </a:ln>
        </p:spPr>
        <p:txBody>
          <a:bodyPr>
            <a:spAutoFit/>
          </a:bodyPr>
          <a:lstStyle/>
          <a:p>
            <a:r>
              <a:rPr lang="es-UY" sz="2800">
                <a:solidFill>
                  <a:schemeClr val="bg1"/>
                </a:solidFill>
                <a:latin typeface="Constantia" pitchFamily="18" charset="0"/>
              </a:rPr>
              <a:t>El movimiento dadaísta dejó las revistas y el manifiesto que sin duda son la mejor prueba de sus propuestas pero, por definición, no existe una obra dadá. Lo propio del dadaísmo eran las veladas dadá realizadas en cabarets o galerías de arte donde se mezclaban fotomontajes con frases aisladas, palabras, pancartas, recitales espontáneos y un ceremonial continuo de provocación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b="1" smtClean="0">
                <a:solidFill>
                  <a:srgbClr val="C00000"/>
                </a:solidFill>
              </a:rPr>
              <a:t>Marcel </a:t>
            </a:r>
            <a:r>
              <a:rPr lang="es-UY" b="1" err="1" smtClean="0">
                <a:solidFill>
                  <a:srgbClr val="C00000"/>
                </a:solidFill>
              </a:rPr>
              <a:t>Duchamp</a:t>
            </a:r>
            <a:r>
              <a:rPr lang="es-UY" b="1" smtClean="0">
                <a:solidFill>
                  <a:srgbClr val="C00000"/>
                </a:solidFill>
              </a:rPr>
              <a:t> (1887-1968)</a:t>
            </a:r>
            <a:endParaRPr lang="es-UY" b="1">
              <a:solidFill>
                <a:srgbClr val="C00000"/>
              </a:solidFill>
            </a:endParaRPr>
          </a:p>
        </p:txBody>
      </p:sp>
      <p:pic>
        <p:nvPicPr>
          <p:cNvPr id="118786" name="Picture 2" descr="dadaismo - Marcel Duchamp"/>
          <p:cNvPicPr>
            <a:picLocks noChangeAspect="1" noChangeArrowheads="1"/>
          </p:cNvPicPr>
          <p:nvPr/>
        </p:nvPicPr>
        <p:blipFill>
          <a:blip r:embed="rId3" cstate="print"/>
          <a:srcRect/>
          <a:stretch>
            <a:fillRect/>
          </a:stretch>
        </p:blipFill>
        <p:spPr bwMode="auto">
          <a:xfrm>
            <a:off x="428625" y="1643063"/>
            <a:ext cx="2695575" cy="4048125"/>
          </a:xfrm>
          <a:prstGeom prst="rect">
            <a:avLst/>
          </a:prstGeom>
          <a:noFill/>
          <a:ln w="9525">
            <a:noFill/>
            <a:miter lim="800000"/>
            <a:headEnd/>
            <a:tailEnd/>
          </a:ln>
        </p:spPr>
      </p:pic>
      <p:pic>
        <p:nvPicPr>
          <p:cNvPr id="118787" name="Picture 4" descr="dadaismo . Marcel Duchamp"/>
          <p:cNvPicPr>
            <a:picLocks noChangeAspect="1" noChangeArrowheads="1"/>
          </p:cNvPicPr>
          <p:nvPr/>
        </p:nvPicPr>
        <p:blipFill>
          <a:blip r:embed="rId4" cstate="print"/>
          <a:srcRect/>
          <a:stretch>
            <a:fillRect/>
          </a:stretch>
        </p:blipFill>
        <p:spPr bwMode="auto">
          <a:xfrm>
            <a:off x="3929063" y="2214563"/>
            <a:ext cx="3943350" cy="341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b="1" smtClean="0">
                <a:solidFill>
                  <a:srgbClr val="C00000"/>
                </a:solidFill>
              </a:rPr>
              <a:t>Francis </a:t>
            </a:r>
            <a:r>
              <a:rPr lang="es-UY" b="1" err="1" smtClean="0">
                <a:solidFill>
                  <a:srgbClr val="C00000"/>
                </a:solidFill>
              </a:rPr>
              <a:t>Picabia</a:t>
            </a:r>
            <a:r>
              <a:rPr lang="es-UY" b="1" smtClean="0">
                <a:solidFill>
                  <a:srgbClr val="C00000"/>
                </a:solidFill>
              </a:rPr>
              <a:t> (1879-1953)</a:t>
            </a:r>
            <a:endParaRPr lang="es-UY" b="1">
              <a:solidFill>
                <a:srgbClr val="C00000"/>
              </a:solidFill>
            </a:endParaRPr>
          </a:p>
        </p:txBody>
      </p:sp>
      <p:pic>
        <p:nvPicPr>
          <p:cNvPr id="120834" name="Picture 4" descr="http://3.bp.blogspot.com/-h3_JoIZtSZQ/T6biGPHylRI/AAAAAAAAAqM/8lHgiseM48o/s1600/Picabia_Machine_Turn.jpg"/>
          <p:cNvPicPr>
            <a:picLocks noChangeAspect="1" noChangeArrowheads="1"/>
          </p:cNvPicPr>
          <p:nvPr/>
        </p:nvPicPr>
        <p:blipFill>
          <a:blip r:embed="rId3" cstate="print"/>
          <a:srcRect/>
          <a:stretch>
            <a:fillRect/>
          </a:stretch>
        </p:blipFill>
        <p:spPr bwMode="auto">
          <a:xfrm>
            <a:off x="1500188" y="1785938"/>
            <a:ext cx="4324350" cy="450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sz="4000" b="1" smtClean="0">
                <a:solidFill>
                  <a:schemeClr val="bg1"/>
                </a:solidFill>
              </a:rPr>
              <a:t>SURREALISMO</a:t>
            </a:r>
            <a:endParaRPr lang="es-UY" sz="4000" b="1">
              <a:solidFill>
                <a:schemeClr val="bg1"/>
              </a:solidFill>
            </a:endParaRPr>
          </a:p>
        </p:txBody>
      </p:sp>
      <p:sp>
        <p:nvSpPr>
          <p:cNvPr id="122882" name="2 Rectángulo"/>
          <p:cNvSpPr>
            <a:spLocks noChangeArrowheads="1"/>
          </p:cNvSpPr>
          <p:nvPr/>
        </p:nvSpPr>
        <p:spPr bwMode="auto">
          <a:xfrm>
            <a:off x="928688" y="1500188"/>
            <a:ext cx="6643687" cy="4400550"/>
          </a:xfrm>
          <a:prstGeom prst="rect">
            <a:avLst/>
          </a:prstGeom>
          <a:noFill/>
          <a:ln w="9525">
            <a:noFill/>
            <a:miter lim="800000"/>
            <a:headEnd/>
            <a:tailEnd/>
          </a:ln>
        </p:spPr>
        <p:txBody>
          <a:bodyPr>
            <a:spAutoFit/>
          </a:bodyPr>
          <a:lstStyle/>
          <a:p>
            <a:r>
              <a:rPr lang="es-UY" sz="2800" b="1">
                <a:solidFill>
                  <a:schemeClr val="bg1"/>
                </a:solidFill>
                <a:latin typeface="Constantia" pitchFamily="18" charset="0"/>
              </a:rPr>
              <a:t>La palabra “surréalisme</a:t>
            </a:r>
            <a:r>
              <a:rPr lang="es-UY" sz="2800">
                <a:solidFill>
                  <a:schemeClr val="bg1"/>
                </a:solidFill>
                <a:latin typeface="Constantia" pitchFamily="18" charset="0"/>
              </a:rPr>
              <a:t> </a:t>
            </a:r>
            <a:r>
              <a:rPr lang="es-UY" sz="2800" b="1">
                <a:solidFill>
                  <a:schemeClr val="bg1"/>
                </a:solidFill>
                <a:latin typeface="Constantia" pitchFamily="18" charset="0"/>
              </a:rPr>
              <a:t>” </a:t>
            </a:r>
            <a:r>
              <a:rPr lang="es-UY" sz="2800">
                <a:solidFill>
                  <a:schemeClr val="bg1"/>
                </a:solidFill>
                <a:latin typeface="Constantia" pitchFamily="18" charset="0"/>
              </a:rPr>
              <a:t>es un término francés compuesto del prefijo </a:t>
            </a:r>
            <a:r>
              <a:rPr lang="es-UY" sz="2800" b="1">
                <a:solidFill>
                  <a:schemeClr val="bg1"/>
                </a:solidFill>
                <a:latin typeface="Constantia" pitchFamily="18" charset="0"/>
              </a:rPr>
              <a:t>sur</a:t>
            </a:r>
            <a:r>
              <a:rPr lang="es-UY" sz="2800">
                <a:solidFill>
                  <a:schemeClr val="bg1"/>
                </a:solidFill>
                <a:latin typeface="Constantia" pitchFamily="18" charset="0"/>
              </a:rPr>
              <a:t> y el nombre </a:t>
            </a:r>
            <a:r>
              <a:rPr lang="es-UY" sz="2800" b="1">
                <a:solidFill>
                  <a:schemeClr val="bg1"/>
                </a:solidFill>
                <a:latin typeface="Constantia" pitchFamily="18" charset="0"/>
              </a:rPr>
              <a:t>réalisme</a:t>
            </a:r>
            <a:r>
              <a:rPr lang="es-UY" sz="2800">
                <a:solidFill>
                  <a:schemeClr val="bg1"/>
                </a:solidFill>
                <a:latin typeface="Constantia" pitchFamily="18" charset="0"/>
              </a:rPr>
              <a:t>. La primera vez que aparece es en el título de la obra de Apollinaire </a:t>
            </a:r>
            <a:r>
              <a:rPr lang="es-UY" sz="2800" i="1">
                <a:solidFill>
                  <a:schemeClr val="bg1"/>
                </a:solidFill>
                <a:latin typeface="Constantia" pitchFamily="18" charset="0"/>
              </a:rPr>
              <a:t>"Las tetas de Tiresis. Drama surrealista"</a:t>
            </a:r>
            <a:r>
              <a:rPr lang="es-UY" sz="2800">
                <a:solidFill>
                  <a:schemeClr val="bg1"/>
                </a:solidFill>
                <a:latin typeface="Constantia" pitchFamily="18" charset="0"/>
              </a:rPr>
              <a:t>. Su traducción sería algo así como "superrealismo" o "sobre el realismo". De esa forma querría dar a entender el arte que está más allá de la realidad.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b="1" smtClean="0">
                <a:solidFill>
                  <a:schemeClr val="bg1"/>
                </a:solidFill>
              </a:rPr>
              <a:t>CONCEPTO</a:t>
            </a:r>
            <a:endParaRPr lang="es-UY" b="1">
              <a:solidFill>
                <a:schemeClr val="bg1"/>
              </a:solidFill>
            </a:endParaRPr>
          </a:p>
        </p:txBody>
      </p:sp>
      <p:sp>
        <p:nvSpPr>
          <p:cNvPr id="124930" name="2 Rectángulo"/>
          <p:cNvSpPr>
            <a:spLocks noChangeArrowheads="1"/>
          </p:cNvSpPr>
          <p:nvPr/>
        </p:nvSpPr>
        <p:spPr bwMode="auto">
          <a:xfrm>
            <a:off x="714375" y="1500188"/>
            <a:ext cx="7429500" cy="3540125"/>
          </a:xfrm>
          <a:prstGeom prst="rect">
            <a:avLst/>
          </a:prstGeom>
          <a:noFill/>
          <a:ln w="9525">
            <a:noFill/>
            <a:miter lim="800000"/>
            <a:headEnd/>
            <a:tailEnd/>
          </a:ln>
        </p:spPr>
        <p:txBody>
          <a:bodyPr>
            <a:spAutoFit/>
          </a:bodyPr>
          <a:lstStyle/>
          <a:p>
            <a:r>
              <a:rPr lang="es-UY" sz="2800">
                <a:solidFill>
                  <a:schemeClr val="bg1"/>
                </a:solidFill>
                <a:latin typeface="Constantia" pitchFamily="18" charset="0"/>
              </a:rPr>
              <a:t>“El Surrealismo se presenta con la propuesta de una solución que garantice al hombre una libertad positivamente realizable. Al rechazo total, espontáneo y primitivo de Dadá, el Surrealismo opone la búsqueda experimental y científica, apoyándose en la filosofía y en la psicología (...) Opone al anarquismo un sistema de conocimiento.” (De Michelli)</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1 Rectángulo"/>
          <p:cNvSpPr>
            <a:spLocks noChangeArrowheads="1"/>
          </p:cNvSpPr>
          <p:nvPr/>
        </p:nvSpPr>
        <p:spPr bwMode="auto">
          <a:xfrm>
            <a:off x="285750" y="571500"/>
            <a:ext cx="8358188" cy="2678113"/>
          </a:xfrm>
          <a:prstGeom prst="rect">
            <a:avLst/>
          </a:prstGeom>
          <a:noFill/>
          <a:ln w="9525">
            <a:noFill/>
            <a:miter lim="800000"/>
            <a:headEnd/>
            <a:tailEnd/>
          </a:ln>
        </p:spPr>
        <p:txBody>
          <a:bodyPr>
            <a:spAutoFit/>
          </a:bodyPr>
          <a:lstStyle/>
          <a:p>
            <a:r>
              <a:rPr lang="es-UY" sz="2800">
                <a:solidFill>
                  <a:schemeClr val="bg1"/>
                </a:solidFill>
                <a:latin typeface="Constantia" pitchFamily="18" charset="0"/>
              </a:rPr>
              <a:t>No se presentan como una escuela artística, pues lo fundamental no es pintar ni escribir versos sino el destino del hombre. Adoptan la consigna de Rimbaud: “Transformar la vida”, que muestra, bien a las claras hasta qué punto se separan de lo propiamente estético.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b="1" smtClean="0">
                <a:solidFill>
                  <a:schemeClr val="bg1"/>
                </a:solidFill>
              </a:rPr>
              <a:t>RASGOS CARACTERÍSTICOS</a:t>
            </a:r>
            <a:endParaRPr lang="es-UY" b="1">
              <a:solidFill>
                <a:schemeClr val="bg1"/>
              </a:solidFill>
            </a:endParaRPr>
          </a:p>
        </p:txBody>
      </p:sp>
      <p:sp>
        <p:nvSpPr>
          <p:cNvPr id="129026" name="2 Rectángulo"/>
          <p:cNvSpPr>
            <a:spLocks noChangeArrowheads="1"/>
          </p:cNvSpPr>
          <p:nvPr/>
        </p:nvSpPr>
        <p:spPr bwMode="auto">
          <a:xfrm>
            <a:off x="500063" y="1500188"/>
            <a:ext cx="7858125" cy="3846512"/>
          </a:xfrm>
          <a:prstGeom prst="rect">
            <a:avLst/>
          </a:prstGeom>
          <a:noFill/>
          <a:ln w="9525">
            <a:noFill/>
            <a:miter lim="800000"/>
            <a:headEnd/>
            <a:tailEnd/>
          </a:ln>
        </p:spPr>
        <p:txBody>
          <a:bodyPr>
            <a:spAutoFit/>
          </a:bodyPr>
          <a:lstStyle/>
          <a:p>
            <a:endParaRPr lang="es-UY" sz="2000">
              <a:latin typeface="Constantia" pitchFamily="18" charset="0"/>
            </a:endParaRPr>
          </a:p>
          <a:p>
            <a:r>
              <a:rPr lang="es-UY" sz="2800">
                <a:solidFill>
                  <a:schemeClr val="bg1"/>
                </a:solidFill>
                <a:latin typeface="Constantia" pitchFamily="18" charset="0"/>
              </a:rPr>
              <a:t>a) Fusión de la realidad y el sueño para alcanzar la sobre- realidad.</a:t>
            </a:r>
          </a:p>
          <a:p>
            <a:r>
              <a:rPr lang="es-UY" sz="2800">
                <a:solidFill>
                  <a:schemeClr val="bg1"/>
                </a:solidFill>
                <a:latin typeface="Constantia" pitchFamily="18" charset="0"/>
              </a:rPr>
              <a:t>b) Esta fusión debe significar una nueva forma de conocimiento.</a:t>
            </a:r>
          </a:p>
          <a:p>
            <a:r>
              <a:rPr lang="es-UY" sz="2800">
                <a:solidFill>
                  <a:schemeClr val="bg1"/>
                </a:solidFill>
                <a:latin typeface="Constantia" pitchFamily="18" charset="0"/>
              </a:rPr>
              <a:t>c) Del nuevo conocimiento deberá surgir una nueva ciencia, una nueva moral y una nueva belleza, de modo que el surrealismo desborda el campo de lo meramente estético</a:t>
            </a:r>
            <a:r>
              <a:rPr lang="es-UY" sz="2000">
                <a:solidFill>
                  <a:schemeClr val="bg1"/>
                </a:solidFill>
                <a:latin typeface="Constantia" pitchFamily="18" charset="0"/>
              </a:rPr>
              <a: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1 Rectángulo"/>
          <p:cNvSpPr>
            <a:spLocks noChangeArrowheads="1"/>
          </p:cNvSpPr>
          <p:nvPr/>
        </p:nvSpPr>
        <p:spPr bwMode="auto">
          <a:xfrm>
            <a:off x="428625" y="1143000"/>
            <a:ext cx="8143875" cy="3540125"/>
          </a:xfrm>
          <a:prstGeom prst="rect">
            <a:avLst/>
          </a:prstGeom>
          <a:noFill/>
          <a:ln w="9525">
            <a:noFill/>
            <a:miter lim="800000"/>
            <a:headEnd/>
            <a:tailEnd/>
          </a:ln>
        </p:spPr>
        <p:txBody>
          <a:bodyPr>
            <a:spAutoFit/>
          </a:bodyPr>
          <a:lstStyle/>
          <a:p>
            <a:r>
              <a:rPr lang="es-UY" sz="2800">
                <a:solidFill>
                  <a:schemeClr val="bg1"/>
                </a:solidFill>
                <a:latin typeface="Constantia" pitchFamily="18" charset="0"/>
              </a:rPr>
              <a:t>d) Es necesario ir a este conocimiento por la vía del desconocimiento. Esto se hace recurriendo al inconsciente, a lo onírico, a la magia, a la infancia, al automatismo, a la demencia...</a:t>
            </a:r>
          </a:p>
          <a:p>
            <a:r>
              <a:rPr lang="es-UY" sz="2800">
                <a:solidFill>
                  <a:schemeClr val="bg1"/>
                </a:solidFill>
                <a:latin typeface="Constantia" pitchFamily="18" charset="0"/>
              </a:rPr>
              <a:t>e) El surrealista debe escribir sin conciencia de que escribe</a:t>
            </a:r>
          </a:p>
          <a:p>
            <a:r>
              <a:rPr lang="es-UY" sz="2800">
                <a:solidFill>
                  <a:schemeClr val="bg1"/>
                </a:solidFill>
                <a:latin typeface="Constantia" pitchFamily="18" charset="0"/>
              </a:rPr>
              <a:t>f) La poesía debe apuntar a la imagen y no a la expresión del sentimiento.</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fontAlgn="auto" hangingPunct="1">
              <a:spcAft>
                <a:spcPts val="0"/>
              </a:spcAft>
              <a:defRPr/>
            </a:pPr>
            <a:r>
              <a:rPr lang="es-UY" b="1" smtClean="0">
                <a:solidFill>
                  <a:schemeClr val="bg1"/>
                </a:solidFill>
              </a:rPr>
              <a:t>Definición de surrealismo: </a:t>
            </a:r>
            <a:r>
              <a:rPr lang="es-UY" smtClean="0">
                <a:solidFill>
                  <a:schemeClr val="bg1"/>
                </a:solidFill>
              </a:rPr>
              <a:t/>
            </a:r>
            <a:br>
              <a:rPr lang="es-UY" smtClean="0">
                <a:solidFill>
                  <a:schemeClr val="bg1"/>
                </a:solidFill>
              </a:rPr>
            </a:br>
            <a:r>
              <a:rPr lang="es-UY" b="1" smtClean="0">
                <a:solidFill>
                  <a:schemeClr val="bg1"/>
                </a:solidFill>
              </a:rPr>
              <a:t>Manifiesto de 1924</a:t>
            </a:r>
            <a:endParaRPr lang="es-UY" b="1">
              <a:solidFill>
                <a:schemeClr val="bg1"/>
              </a:solidFill>
            </a:endParaRPr>
          </a:p>
        </p:txBody>
      </p:sp>
      <p:sp>
        <p:nvSpPr>
          <p:cNvPr id="133122" name="2 Rectángulo"/>
          <p:cNvSpPr>
            <a:spLocks noChangeArrowheads="1"/>
          </p:cNvSpPr>
          <p:nvPr/>
        </p:nvSpPr>
        <p:spPr bwMode="auto">
          <a:xfrm>
            <a:off x="571500" y="1582738"/>
            <a:ext cx="7643813" cy="4154487"/>
          </a:xfrm>
          <a:prstGeom prst="rect">
            <a:avLst/>
          </a:prstGeom>
          <a:noFill/>
          <a:ln w="9525">
            <a:noFill/>
            <a:miter lim="800000"/>
            <a:headEnd/>
            <a:tailEnd/>
          </a:ln>
        </p:spPr>
        <p:txBody>
          <a:bodyPr>
            <a:spAutoFit/>
          </a:bodyPr>
          <a:lstStyle/>
          <a:p>
            <a:r>
              <a:rPr lang="es-UY" i="1">
                <a:solidFill>
                  <a:schemeClr val="bg1"/>
                </a:solidFill>
                <a:latin typeface="Constantia" pitchFamily="18" charset="0"/>
              </a:rPr>
              <a:t>“</a:t>
            </a:r>
            <a:r>
              <a:rPr lang="es-UY" sz="2400" b="1" i="1">
                <a:solidFill>
                  <a:schemeClr val="bg1"/>
                </a:solidFill>
                <a:latin typeface="Constantia" pitchFamily="18" charset="0"/>
              </a:rPr>
              <a:t>Automatismo psíquico puro por el cual uno se propone expresar, sea verbalmente, sea por escrito o de cualquier otra manera, el funcionamiento real del pensamiento. Dictado del pensamiento en ausencia de toda dirección ejercida por la razón, fuera de toda preocupación estética o moral. El surrealismo reposa sobre la creencia en la realidad superior de ciertas formas de asociación despreciadas hasta el momento, en la omnipotencia del sueño, en el juego desinteresado del pensamiento” </a:t>
            </a:r>
            <a:endParaRPr lang="es-UY" sz="2400" b="1">
              <a:solidFill>
                <a:schemeClr val="bg1"/>
              </a:solidFill>
              <a:latin typeface="Constant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2 Marcador de contenido"/>
          <p:cNvSpPr>
            <a:spLocks noGrp="1"/>
          </p:cNvSpPr>
          <p:nvPr>
            <p:ph idx="1"/>
          </p:nvPr>
        </p:nvSpPr>
        <p:spPr/>
        <p:txBody>
          <a:bodyPr/>
          <a:lstStyle/>
          <a:p>
            <a:pPr eaLnBrk="1" hangingPunct="1">
              <a:buFont typeface="Wingdings" pitchFamily="2" charset="2"/>
              <a:buChar char="Ø"/>
            </a:pPr>
            <a:r>
              <a:rPr lang="es-UY" sz="2800" b="1" i="1" smtClean="0">
                <a:solidFill>
                  <a:schemeClr val="bg1"/>
                </a:solidFill>
              </a:rPr>
              <a:t>Internacionalismo. </a:t>
            </a:r>
            <a:r>
              <a:rPr lang="es-UY" sz="2800" smtClean="0">
                <a:solidFill>
                  <a:schemeClr val="bg1"/>
                </a:solidFill>
              </a:rPr>
              <a:t>Los artistas de vanguardia se consideraron ciudadanos del mundo -del mundo del arte- y preocupados por cuestiones universales más que particulares.</a:t>
            </a:r>
          </a:p>
          <a:p>
            <a:pPr eaLnBrk="1" hangingPunct="1">
              <a:buFont typeface="Wingdings 2" pitchFamily="18" charset="2"/>
              <a:buNone/>
            </a:pPr>
            <a:endParaRPr lang="es-UY" sz="2800" smtClean="0">
              <a:solidFill>
                <a:schemeClr val="bg1"/>
              </a:solidFill>
            </a:endParaRPr>
          </a:p>
          <a:p>
            <a:pPr eaLnBrk="1" hangingPunct="1">
              <a:buFont typeface="Wingdings" pitchFamily="2" charset="2"/>
              <a:buChar char="Ø"/>
            </a:pPr>
            <a:r>
              <a:rPr lang="es-UY" sz="2800" b="1" i="1" smtClean="0">
                <a:solidFill>
                  <a:schemeClr val="bg1"/>
                </a:solidFill>
              </a:rPr>
              <a:t>Anti-tradicionalismo.</a:t>
            </a:r>
            <a:r>
              <a:rPr lang="es-UY" sz="2800" smtClean="0">
                <a:solidFill>
                  <a:schemeClr val="bg1"/>
                </a:solidFill>
              </a:rPr>
              <a:t> Desprecian todo lo heredado de periodos anteriores, tanto en lo referente a temas como a formas de expresión. De esta postura derivan algunos otros caracteres:</a:t>
            </a:r>
          </a:p>
          <a:p>
            <a:pPr eaLnBrk="1" hangingPunct="1"/>
            <a:endParaRPr lang="es-UY" smtClean="0"/>
          </a:p>
        </p:txBody>
      </p:sp>
      <p:sp>
        <p:nvSpPr>
          <p:cNvPr id="2" name="1 Título"/>
          <p:cNvSpPr>
            <a:spLocks noGrp="1"/>
          </p:cNvSpPr>
          <p:nvPr>
            <p:ph type="title"/>
          </p:nvPr>
        </p:nvSpPr>
        <p:spPr/>
        <p:txBody>
          <a:bodyPr/>
          <a:lstStyle/>
          <a:p>
            <a:pPr eaLnBrk="1" fontAlgn="auto" hangingPunct="1">
              <a:spcAft>
                <a:spcPts val="0"/>
              </a:spcAft>
              <a:defRPr/>
            </a:pPr>
            <a:r>
              <a:rPr lang="es-UY" b="1" smtClean="0">
                <a:solidFill>
                  <a:srgbClr val="FF0000"/>
                </a:solidFill>
              </a:rPr>
              <a:t>CARACTERÍSTICAS</a:t>
            </a:r>
            <a:endParaRPr lang="es-UY" b="1">
              <a:solidFill>
                <a:srgbClr val="FF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1 Rectángulo"/>
          <p:cNvSpPr>
            <a:spLocks noChangeArrowheads="1"/>
          </p:cNvSpPr>
          <p:nvPr/>
        </p:nvSpPr>
        <p:spPr bwMode="auto">
          <a:xfrm>
            <a:off x="500063" y="857250"/>
            <a:ext cx="7858125" cy="3108325"/>
          </a:xfrm>
          <a:prstGeom prst="rect">
            <a:avLst/>
          </a:prstGeom>
          <a:noFill/>
          <a:ln w="9525">
            <a:noFill/>
            <a:miter lim="800000"/>
            <a:headEnd/>
            <a:tailEnd/>
          </a:ln>
        </p:spPr>
        <p:txBody>
          <a:bodyPr>
            <a:spAutoFit/>
          </a:bodyPr>
          <a:lstStyle/>
          <a:p>
            <a:r>
              <a:rPr lang="es-UY" sz="2800">
                <a:solidFill>
                  <a:schemeClr val="bg1"/>
                </a:solidFill>
                <a:latin typeface="Constantia" pitchFamily="18" charset="0"/>
              </a:rPr>
              <a:t>Para los </a:t>
            </a:r>
            <a:r>
              <a:rPr lang="es-UY" sz="2800" b="1">
                <a:solidFill>
                  <a:schemeClr val="bg1"/>
                </a:solidFill>
                <a:latin typeface="Constantia" pitchFamily="18" charset="0"/>
              </a:rPr>
              <a:t>surrealistas</a:t>
            </a:r>
            <a:r>
              <a:rPr lang="es-UY" sz="2800">
                <a:solidFill>
                  <a:schemeClr val="bg1"/>
                </a:solidFill>
                <a:latin typeface="Constantia" pitchFamily="18" charset="0"/>
              </a:rPr>
              <a:t> la obra nace del automatismo puro, es decir, cualquier forma de expresión en la que la mente no ejerza ningún tipo de control. Intentan plasmar por medio de formas abstractas o figurativas simbólicas las imágenes de la realidad más profunda del ser humano, el subconsciente y el mundo de los sueños.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1 Rectángulo"/>
          <p:cNvSpPr>
            <a:spLocks noChangeArrowheads="1"/>
          </p:cNvSpPr>
          <p:nvPr/>
        </p:nvSpPr>
        <p:spPr bwMode="auto">
          <a:xfrm>
            <a:off x="285750" y="571500"/>
            <a:ext cx="8358188" cy="5262563"/>
          </a:xfrm>
          <a:prstGeom prst="rect">
            <a:avLst/>
          </a:prstGeom>
          <a:noFill/>
          <a:ln w="9525">
            <a:noFill/>
            <a:miter lim="800000"/>
            <a:headEnd/>
            <a:tailEnd/>
          </a:ln>
        </p:spPr>
        <p:txBody>
          <a:bodyPr>
            <a:spAutoFit/>
          </a:bodyPr>
          <a:lstStyle/>
          <a:p>
            <a:r>
              <a:rPr lang="es-UY" sz="2400">
                <a:solidFill>
                  <a:schemeClr val="bg1"/>
                </a:solidFill>
                <a:latin typeface="Constantia" pitchFamily="18" charset="0"/>
              </a:rPr>
              <a:t>Para lo que utilizan recursos como: </a:t>
            </a:r>
          </a:p>
          <a:p>
            <a:endParaRPr lang="es-UY" sz="2400">
              <a:solidFill>
                <a:schemeClr val="bg1"/>
              </a:solidFill>
              <a:latin typeface="Constantia" pitchFamily="18" charset="0"/>
            </a:endParaRPr>
          </a:p>
          <a:p>
            <a:r>
              <a:rPr lang="es-UY" sz="2400">
                <a:solidFill>
                  <a:schemeClr val="bg1"/>
                </a:solidFill>
                <a:latin typeface="Constantia" pitchFamily="18" charset="0"/>
              </a:rPr>
              <a:t>animación de lo inanimado </a:t>
            </a:r>
          </a:p>
          <a:p>
            <a:r>
              <a:rPr lang="es-UY" sz="2400">
                <a:solidFill>
                  <a:schemeClr val="bg1"/>
                </a:solidFill>
                <a:latin typeface="Constantia" pitchFamily="18" charset="0"/>
              </a:rPr>
              <a:t>aislamiento de fragmentos anatómicos </a:t>
            </a:r>
          </a:p>
          <a:p>
            <a:r>
              <a:rPr lang="es-UY" sz="2400">
                <a:solidFill>
                  <a:schemeClr val="bg1"/>
                </a:solidFill>
                <a:latin typeface="Constantia" pitchFamily="18" charset="0"/>
              </a:rPr>
              <a:t>elementos incongruentes </a:t>
            </a:r>
          </a:p>
          <a:p>
            <a:r>
              <a:rPr lang="es-UY" sz="2400">
                <a:solidFill>
                  <a:schemeClr val="bg1"/>
                </a:solidFill>
                <a:latin typeface="Constantia" pitchFamily="18" charset="0"/>
              </a:rPr>
              <a:t>metamorfosis</a:t>
            </a:r>
          </a:p>
          <a:p>
            <a:r>
              <a:rPr lang="es-UY" sz="2400">
                <a:solidFill>
                  <a:schemeClr val="bg1"/>
                </a:solidFill>
                <a:latin typeface="Constantia" pitchFamily="18" charset="0"/>
              </a:rPr>
              <a:t>máquinas fantásticas</a:t>
            </a:r>
          </a:p>
          <a:p>
            <a:r>
              <a:rPr lang="es-UY" sz="2400">
                <a:solidFill>
                  <a:schemeClr val="bg1"/>
                </a:solidFill>
                <a:latin typeface="Constantia" pitchFamily="18" charset="0"/>
              </a:rPr>
              <a:t>relaciones entre desnudos y maquinaria</a:t>
            </a:r>
          </a:p>
          <a:p>
            <a:r>
              <a:rPr lang="es-UY" sz="2400">
                <a:solidFill>
                  <a:schemeClr val="bg1"/>
                </a:solidFill>
                <a:latin typeface="Constantia" pitchFamily="18" charset="0"/>
              </a:rPr>
              <a:t>evocación del caos</a:t>
            </a:r>
          </a:p>
          <a:p>
            <a:r>
              <a:rPr lang="es-UY" sz="2400">
                <a:solidFill>
                  <a:schemeClr val="bg1"/>
                </a:solidFill>
                <a:latin typeface="Constantia" pitchFamily="18" charset="0"/>
              </a:rPr>
              <a:t>representación de autómatas, de espasmos y de perspectivas vacías. </a:t>
            </a:r>
          </a:p>
          <a:p>
            <a:r>
              <a:rPr lang="es-UY" sz="2400">
                <a:solidFill>
                  <a:schemeClr val="bg1"/>
                </a:solidFill>
                <a:latin typeface="Constantia" pitchFamily="18" charset="0"/>
              </a:rPr>
              <a:t>El pensamiento oculto y prohibido será una fuente de inspiración, en el erotismo descubren realidades oníricas, y el sexo será tratado de forma impúdica.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b="1" smtClean="0">
                <a:solidFill>
                  <a:schemeClr val="bg1"/>
                </a:solidFill>
              </a:rPr>
              <a:t>PINTORES</a:t>
            </a:r>
            <a:endParaRPr lang="es-UY" b="1">
              <a:solidFill>
                <a:schemeClr val="bg1"/>
              </a:solidFill>
            </a:endParaRPr>
          </a:p>
        </p:txBody>
      </p:sp>
      <p:sp>
        <p:nvSpPr>
          <p:cNvPr id="139266" name="2 Rectángulo"/>
          <p:cNvSpPr>
            <a:spLocks noChangeArrowheads="1"/>
          </p:cNvSpPr>
          <p:nvPr/>
        </p:nvSpPr>
        <p:spPr bwMode="auto">
          <a:xfrm>
            <a:off x="500063" y="1500188"/>
            <a:ext cx="5224462" cy="3108325"/>
          </a:xfrm>
          <a:prstGeom prst="rect">
            <a:avLst/>
          </a:prstGeom>
          <a:noFill/>
          <a:ln w="9525">
            <a:noFill/>
            <a:miter lim="800000"/>
            <a:headEnd/>
            <a:tailEnd/>
          </a:ln>
        </p:spPr>
        <p:txBody>
          <a:bodyPr>
            <a:spAutoFit/>
          </a:bodyPr>
          <a:lstStyle/>
          <a:p>
            <a:r>
              <a:rPr lang="es-UY" sz="2800" b="1">
                <a:solidFill>
                  <a:schemeClr val="bg1"/>
                </a:solidFill>
                <a:latin typeface="Constantia" pitchFamily="18" charset="0"/>
              </a:rPr>
              <a:t>Ernst (1891-1979) </a:t>
            </a:r>
          </a:p>
          <a:p>
            <a:r>
              <a:rPr lang="es-UY" sz="2800" b="1">
                <a:solidFill>
                  <a:schemeClr val="bg1"/>
                </a:solidFill>
                <a:latin typeface="Constantia" pitchFamily="18" charset="0"/>
              </a:rPr>
              <a:t>Tanguy (1900-1985) </a:t>
            </a:r>
          </a:p>
          <a:p>
            <a:r>
              <a:rPr lang="es-UY" sz="2800" b="1">
                <a:solidFill>
                  <a:schemeClr val="bg1"/>
                </a:solidFill>
                <a:latin typeface="Constantia" pitchFamily="18" charset="0"/>
              </a:rPr>
              <a:t>Magritte (1898-1976) </a:t>
            </a:r>
          </a:p>
          <a:p>
            <a:r>
              <a:rPr lang="es-UY" sz="2800" b="1">
                <a:solidFill>
                  <a:schemeClr val="bg1"/>
                </a:solidFill>
                <a:latin typeface="Constantia" pitchFamily="18" charset="0"/>
              </a:rPr>
              <a:t>Masson (1896-1987) </a:t>
            </a:r>
          </a:p>
          <a:p>
            <a:r>
              <a:rPr lang="es-UY" sz="2800" b="1">
                <a:solidFill>
                  <a:schemeClr val="bg1"/>
                </a:solidFill>
                <a:latin typeface="Constantia" pitchFamily="18" charset="0"/>
              </a:rPr>
              <a:t>Chagall (1887-1985) </a:t>
            </a:r>
          </a:p>
          <a:p>
            <a:r>
              <a:rPr lang="es-UY" sz="2800" b="1">
                <a:solidFill>
                  <a:schemeClr val="bg1"/>
                </a:solidFill>
                <a:latin typeface="Constantia" pitchFamily="18" charset="0"/>
              </a:rPr>
              <a:t>Joan Miró (1893-1983) </a:t>
            </a:r>
          </a:p>
          <a:p>
            <a:r>
              <a:rPr lang="es-UY" sz="2800" b="1">
                <a:solidFill>
                  <a:schemeClr val="bg1"/>
                </a:solidFill>
                <a:latin typeface="Constantia" pitchFamily="18" charset="0"/>
              </a:rPr>
              <a:t>Salvador Dalí (1904-1989)   </a:t>
            </a:r>
            <a:endParaRPr lang="es-UY" sz="2800">
              <a:solidFill>
                <a:schemeClr val="bg1"/>
              </a:solidFill>
              <a:latin typeface="Constantia"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sz="3200" b="1" err="1" smtClean="0">
                <a:solidFill>
                  <a:schemeClr val="bg1"/>
                </a:solidFill>
              </a:rPr>
              <a:t>Ernst</a:t>
            </a:r>
            <a:r>
              <a:rPr lang="es-UY" sz="3200" b="1" smtClean="0">
                <a:solidFill>
                  <a:schemeClr val="bg1"/>
                </a:solidFill>
              </a:rPr>
              <a:t> (1891-1979) </a:t>
            </a:r>
            <a:br>
              <a:rPr lang="es-UY" sz="3200" b="1" smtClean="0">
                <a:solidFill>
                  <a:schemeClr val="bg1"/>
                </a:solidFill>
              </a:rPr>
            </a:br>
            <a:r>
              <a:rPr lang="es-UY" sz="3200" smtClean="0">
                <a:solidFill>
                  <a:schemeClr val="bg1"/>
                </a:solidFill>
              </a:rPr>
              <a:t>“Europa después de la lluvia” (1940)</a:t>
            </a:r>
            <a:endParaRPr lang="es-UY" sz="3200">
              <a:solidFill>
                <a:schemeClr val="bg1"/>
              </a:solidFill>
            </a:endParaRPr>
          </a:p>
        </p:txBody>
      </p:sp>
      <p:pic>
        <p:nvPicPr>
          <p:cNvPr id="141314" name="Picture 2" descr="http://blogjesussilvaherzogm.typepad.com/.a/6a00d8341d9eec53ef0162fc54d68d970d-800wi"/>
          <p:cNvPicPr>
            <a:picLocks noChangeAspect="1" noChangeArrowheads="1"/>
          </p:cNvPicPr>
          <p:nvPr/>
        </p:nvPicPr>
        <p:blipFill>
          <a:blip r:embed="rId3" cstate="print"/>
          <a:srcRect/>
          <a:stretch>
            <a:fillRect/>
          </a:stretch>
        </p:blipFill>
        <p:spPr bwMode="auto">
          <a:xfrm>
            <a:off x="642938" y="2214563"/>
            <a:ext cx="7620000"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fontAlgn="auto" hangingPunct="1">
              <a:spcAft>
                <a:spcPts val="0"/>
              </a:spcAft>
              <a:defRPr/>
            </a:pPr>
            <a:r>
              <a:rPr lang="es-UY" b="1" err="1" smtClean="0">
                <a:solidFill>
                  <a:schemeClr val="bg1"/>
                </a:solidFill>
              </a:rPr>
              <a:t>Tanguy</a:t>
            </a:r>
            <a:r>
              <a:rPr lang="es-UY" b="1" smtClean="0">
                <a:solidFill>
                  <a:schemeClr val="bg1"/>
                </a:solidFill>
              </a:rPr>
              <a:t> (1900-1985) </a:t>
            </a:r>
            <a:br>
              <a:rPr lang="es-UY" b="1" smtClean="0">
                <a:solidFill>
                  <a:schemeClr val="bg1"/>
                </a:solidFill>
              </a:rPr>
            </a:br>
            <a:r>
              <a:rPr lang="es-UY" b="1" smtClean="0">
                <a:solidFill>
                  <a:schemeClr val="bg1"/>
                </a:solidFill>
              </a:rPr>
              <a:t>“Días de lentitud”</a:t>
            </a:r>
            <a:endParaRPr lang="es-UY">
              <a:solidFill>
                <a:schemeClr val="bg1"/>
              </a:solidFill>
            </a:endParaRPr>
          </a:p>
        </p:txBody>
      </p:sp>
      <p:pic>
        <p:nvPicPr>
          <p:cNvPr id="143362" name="Picture 2" descr="http://lh5.ggpht.com/_IK2MCI6JIKE/S8ngpV2ewhI/AAAAAAAAFkQ/evF1ok7_hUE/Yves%20tanguy%20dia%20de%20lentitrud.jpg"/>
          <p:cNvPicPr>
            <a:picLocks noChangeAspect="1" noChangeArrowheads="1"/>
          </p:cNvPicPr>
          <p:nvPr/>
        </p:nvPicPr>
        <p:blipFill>
          <a:blip r:embed="rId3" cstate="print"/>
          <a:srcRect/>
          <a:stretch>
            <a:fillRect/>
          </a:stretch>
        </p:blipFill>
        <p:spPr bwMode="auto">
          <a:xfrm>
            <a:off x="2143125" y="1571625"/>
            <a:ext cx="3562350" cy="446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smtClean="0">
                <a:solidFill>
                  <a:schemeClr val="bg1"/>
                </a:solidFill>
              </a:rPr>
              <a:t>“Mamá, papá está herido” (1927)</a:t>
            </a:r>
            <a:endParaRPr lang="es-UY">
              <a:solidFill>
                <a:schemeClr val="bg1"/>
              </a:solidFill>
            </a:endParaRPr>
          </a:p>
        </p:txBody>
      </p:sp>
      <p:pic>
        <p:nvPicPr>
          <p:cNvPr id="145410" name="Picture 2" descr="http://image.lang-8.com/w0_h0/c70d68cbae485c548b31fc8cf75e989b3bee9b7a.jpg"/>
          <p:cNvPicPr>
            <a:picLocks noChangeAspect="1" noChangeArrowheads="1"/>
          </p:cNvPicPr>
          <p:nvPr/>
        </p:nvPicPr>
        <p:blipFill>
          <a:blip r:embed="rId3" cstate="print"/>
          <a:srcRect/>
          <a:stretch>
            <a:fillRect/>
          </a:stretch>
        </p:blipFill>
        <p:spPr bwMode="auto">
          <a:xfrm>
            <a:off x="1714500" y="1785938"/>
            <a:ext cx="4400550" cy="4786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fontAlgn="auto" hangingPunct="1">
              <a:spcAft>
                <a:spcPts val="0"/>
              </a:spcAft>
              <a:defRPr/>
            </a:pPr>
            <a:r>
              <a:rPr lang="es-UY" b="1" err="1" smtClean="0">
                <a:solidFill>
                  <a:schemeClr val="bg1"/>
                </a:solidFill>
              </a:rPr>
              <a:t>Magritte</a:t>
            </a:r>
            <a:r>
              <a:rPr lang="es-UY" b="1" smtClean="0">
                <a:solidFill>
                  <a:schemeClr val="bg1"/>
                </a:solidFill>
              </a:rPr>
              <a:t> (1898-1976)</a:t>
            </a:r>
            <a:br>
              <a:rPr lang="es-UY" b="1" smtClean="0">
                <a:solidFill>
                  <a:schemeClr val="bg1"/>
                </a:solidFill>
              </a:rPr>
            </a:br>
            <a:r>
              <a:rPr lang="es-UY" b="1" smtClean="0">
                <a:solidFill>
                  <a:schemeClr val="bg1"/>
                </a:solidFill>
              </a:rPr>
              <a:t>“E</a:t>
            </a:r>
            <a:r>
              <a:rPr lang="es-UY" smtClean="0">
                <a:solidFill>
                  <a:schemeClr val="bg1"/>
                </a:solidFill>
              </a:rPr>
              <a:t>l tiempo detenido” (1939)</a:t>
            </a:r>
            <a:endParaRPr lang="es-UY">
              <a:solidFill>
                <a:schemeClr val="bg1"/>
              </a:solidFill>
            </a:endParaRPr>
          </a:p>
        </p:txBody>
      </p:sp>
      <p:pic>
        <p:nvPicPr>
          <p:cNvPr id="147458" name="Picture 2" descr="http://sp0.fotolog.com/photo/48/15/98/ratonmodesto/1260559557761_f.jpg"/>
          <p:cNvPicPr>
            <a:picLocks noChangeAspect="1" noChangeArrowheads="1"/>
          </p:cNvPicPr>
          <p:nvPr/>
        </p:nvPicPr>
        <p:blipFill>
          <a:blip r:embed="rId3" cstate="print"/>
          <a:srcRect/>
          <a:stretch>
            <a:fillRect/>
          </a:stretch>
        </p:blipFill>
        <p:spPr bwMode="auto">
          <a:xfrm>
            <a:off x="2286000" y="1785938"/>
            <a:ext cx="310515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smtClean="0">
                <a:solidFill>
                  <a:schemeClr val="bg1"/>
                </a:solidFill>
              </a:rPr>
              <a:t>“La voz de los vientos” (1928)</a:t>
            </a:r>
            <a:endParaRPr lang="es-UY">
              <a:solidFill>
                <a:schemeClr val="bg1"/>
              </a:solidFill>
            </a:endParaRPr>
          </a:p>
        </p:txBody>
      </p:sp>
      <p:pic>
        <p:nvPicPr>
          <p:cNvPr id="149506" name="Picture 2" descr="http://joemontesinosi.files.wordpress.com/2009/12/la-voz-de-los-vientos-1928-magritte.jpg"/>
          <p:cNvPicPr>
            <a:picLocks noChangeAspect="1" noChangeArrowheads="1"/>
          </p:cNvPicPr>
          <p:nvPr/>
        </p:nvPicPr>
        <p:blipFill>
          <a:blip r:embed="rId3" cstate="print"/>
          <a:srcRect/>
          <a:stretch>
            <a:fillRect/>
          </a:stretch>
        </p:blipFill>
        <p:spPr bwMode="auto">
          <a:xfrm>
            <a:off x="2214563" y="1857375"/>
            <a:ext cx="478631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fontAlgn="auto" hangingPunct="1">
              <a:spcAft>
                <a:spcPts val="0"/>
              </a:spcAft>
              <a:defRPr/>
            </a:pPr>
            <a:r>
              <a:rPr lang="es-UY" b="1" err="1" smtClean="0">
                <a:solidFill>
                  <a:schemeClr val="bg1"/>
                </a:solidFill>
              </a:rPr>
              <a:t>Masson</a:t>
            </a:r>
            <a:r>
              <a:rPr lang="es-UY" b="1" smtClean="0">
                <a:solidFill>
                  <a:schemeClr val="bg1"/>
                </a:solidFill>
              </a:rPr>
              <a:t> (1896-1987) </a:t>
            </a:r>
            <a:br>
              <a:rPr lang="es-UY" b="1" smtClean="0">
                <a:solidFill>
                  <a:schemeClr val="bg1"/>
                </a:solidFill>
              </a:rPr>
            </a:br>
            <a:r>
              <a:rPr lang="es-UY" b="1" smtClean="0">
                <a:solidFill>
                  <a:schemeClr val="bg1"/>
                </a:solidFill>
              </a:rPr>
              <a:t>“Dibujo automático” (1924)</a:t>
            </a:r>
            <a:endParaRPr lang="es-UY">
              <a:solidFill>
                <a:schemeClr val="bg1"/>
              </a:solidFill>
            </a:endParaRPr>
          </a:p>
        </p:txBody>
      </p:sp>
      <p:pic>
        <p:nvPicPr>
          <p:cNvPr id="151554" name="Picture 4" descr="http://2.bp.blogspot.com/_-4NCAOUMP4Y/S9jrpxR4d9I/AAAAAAAAA2w/Qg3gezfQq5g/s1600/Masson.jpg"/>
          <p:cNvPicPr>
            <a:picLocks noChangeAspect="1" noChangeArrowheads="1"/>
          </p:cNvPicPr>
          <p:nvPr/>
        </p:nvPicPr>
        <p:blipFill>
          <a:blip r:embed="rId3" cstate="print"/>
          <a:srcRect/>
          <a:stretch>
            <a:fillRect/>
          </a:stretch>
        </p:blipFill>
        <p:spPr bwMode="auto">
          <a:xfrm>
            <a:off x="2000250" y="2000250"/>
            <a:ext cx="3743325"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fontAlgn="auto" hangingPunct="1">
              <a:spcAft>
                <a:spcPts val="0"/>
              </a:spcAft>
              <a:defRPr/>
            </a:pPr>
            <a:r>
              <a:rPr lang="es-UY" b="1" err="1" smtClean="0">
                <a:solidFill>
                  <a:schemeClr val="bg1"/>
                </a:solidFill>
              </a:rPr>
              <a:t>Chagall</a:t>
            </a:r>
            <a:r>
              <a:rPr lang="es-UY" b="1" smtClean="0">
                <a:solidFill>
                  <a:schemeClr val="bg1"/>
                </a:solidFill>
              </a:rPr>
              <a:t> (1887-1985) </a:t>
            </a:r>
            <a:br>
              <a:rPr lang="es-UY" b="1" smtClean="0">
                <a:solidFill>
                  <a:schemeClr val="bg1"/>
                </a:solidFill>
              </a:rPr>
            </a:br>
            <a:r>
              <a:rPr lang="es-UY" b="1" smtClean="0">
                <a:solidFill>
                  <a:schemeClr val="bg1"/>
                </a:solidFill>
              </a:rPr>
              <a:t>“Yo y la aldea” (1911)</a:t>
            </a:r>
            <a:endParaRPr lang="es-UY">
              <a:solidFill>
                <a:schemeClr val="bg1"/>
              </a:solidFill>
            </a:endParaRPr>
          </a:p>
        </p:txBody>
      </p:sp>
      <p:pic>
        <p:nvPicPr>
          <p:cNvPr id="153602" name="Picture 2" descr="http://1.bp.blogspot.com/-ynNSRIoY-kw/Tp2tUTqecQI/AAAAAAAABy8/QF-Ncy0njEU/s1600/Marc-Chagall-Yo-y-la-Aldea.jpg"/>
          <p:cNvPicPr>
            <a:picLocks noChangeAspect="1" noChangeArrowheads="1"/>
          </p:cNvPicPr>
          <p:nvPr/>
        </p:nvPicPr>
        <p:blipFill>
          <a:blip r:embed="rId3" cstate="print"/>
          <a:srcRect/>
          <a:stretch>
            <a:fillRect/>
          </a:stretch>
        </p:blipFill>
        <p:spPr bwMode="auto">
          <a:xfrm>
            <a:off x="1714500" y="1428750"/>
            <a:ext cx="3905250"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75" y="642938"/>
            <a:ext cx="7858125" cy="5632450"/>
          </a:xfrm>
          <a:prstGeom prst="rect">
            <a:avLst/>
          </a:prstGeom>
        </p:spPr>
        <p:txBody>
          <a:bodyPr>
            <a:spAutoFit/>
          </a:bodyPr>
          <a:lstStyle/>
          <a:p>
            <a:pPr marL="457200" indent="-457200" fontAlgn="auto">
              <a:spcBef>
                <a:spcPts val="0"/>
              </a:spcBef>
              <a:spcAft>
                <a:spcPts val="0"/>
              </a:spcAft>
              <a:buFont typeface="Wingdings" pitchFamily="2" charset="2"/>
              <a:buChar char="Ø"/>
              <a:defRPr/>
            </a:pPr>
            <a:r>
              <a:rPr lang="es-UY" sz="2800" b="1" i="1" dirty="0">
                <a:solidFill>
                  <a:schemeClr val="bg1"/>
                </a:solidFill>
                <a:latin typeface="+mn-lt"/>
              </a:rPr>
              <a:t>Renuncian por principio a toda ilusión de realidad </a:t>
            </a:r>
            <a:r>
              <a:rPr lang="es-UY" sz="2800" dirty="0">
                <a:solidFill>
                  <a:schemeClr val="bg1"/>
                </a:solidFill>
                <a:latin typeface="+mn-lt"/>
              </a:rPr>
              <a:t>(base del arte anterior). </a:t>
            </a:r>
          </a:p>
          <a:p>
            <a:pPr marL="457200" indent="-457200" fontAlgn="auto">
              <a:spcBef>
                <a:spcPts val="0"/>
              </a:spcBef>
              <a:spcAft>
                <a:spcPts val="0"/>
              </a:spcAft>
              <a:defRPr/>
            </a:pPr>
            <a:r>
              <a:rPr lang="es-UY" sz="2800" dirty="0">
                <a:solidFill>
                  <a:schemeClr val="bg1"/>
                </a:solidFill>
                <a:latin typeface="+mn-lt"/>
              </a:rPr>
              <a:t>	Intentarán expresar su visión de la vida mediante la deliberada deformación de los objetos naturales. Su relación con la naturaleza no se basará en la imitación sino en la “violación” de la misma.</a:t>
            </a:r>
            <a:r>
              <a:rPr lang="es-UY" sz="2800" b="1" i="1" dirty="0">
                <a:solidFill>
                  <a:schemeClr val="bg1"/>
                </a:solidFill>
                <a:latin typeface="+mn-lt"/>
              </a:rPr>
              <a:t> </a:t>
            </a:r>
          </a:p>
          <a:p>
            <a:pPr marL="457200" indent="-457200" fontAlgn="auto">
              <a:spcBef>
                <a:spcPts val="0"/>
              </a:spcBef>
              <a:spcAft>
                <a:spcPts val="0"/>
              </a:spcAft>
              <a:defRPr/>
            </a:pPr>
            <a:endParaRPr lang="es-UY" sz="2800" b="1" i="1" dirty="0">
              <a:solidFill>
                <a:schemeClr val="bg1"/>
              </a:solidFill>
              <a:latin typeface="+mn-lt"/>
            </a:endParaRPr>
          </a:p>
          <a:p>
            <a:pPr marL="457200" indent="-457200" fontAlgn="auto">
              <a:spcBef>
                <a:spcPts val="0"/>
              </a:spcBef>
              <a:spcAft>
                <a:spcPts val="0"/>
              </a:spcAft>
              <a:buFont typeface="Wingdings" pitchFamily="2" charset="2"/>
              <a:buChar char="Ø"/>
              <a:defRPr/>
            </a:pPr>
            <a:r>
              <a:rPr lang="es-UY" sz="2800" b="1" i="1" dirty="0">
                <a:solidFill>
                  <a:schemeClr val="bg1"/>
                </a:solidFill>
                <a:latin typeface="+mn-lt"/>
              </a:rPr>
              <a:t>Son movimientos de choque </a:t>
            </a:r>
            <a:r>
              <a:rPr lang="es-UY" sz="2800" dirty="0">
                <a:solidFill>
                  <a:schemeClr val="bg1"/>
                </a:solidFill>
                <a:latin typeface="+mn-lt"/>
              </a:rPr>
              <a:t>que no aspiran a </a:t>
            </a:r>
          </a:p>
          <a:p>
            <a:pPr marL="457200" indent="-457200" fontAlgn="auto">
              <a:spcBef>
                <a:spcPts val="0"/>
              </a:spcBef>
              <a:spcAft>
                <a:spcPts val="0"/>
              </a:spcAft>
              <a:defRPr/>
            </a:pPr>
            <a:r>
              <a:rPr lang="es-UY" sz="2800" dirty="0">
                <a:solidFill>
                  <a:schemeClr val="bg1"/>
                </a:solidFill>
                <a:latin typeface="+mn-lt"/>
              </a:rPr>
              <a:t>      permanecer mucho tiempo sino al continuo cambio. Algunos apenas llegaron a durar unas horas.</a:t>
            </a:r>
          </a:p>
          <a:p>
            <a:pPr fontAlgn="auto">
              <a:spcBef>
                <a:spcPts val="0"/>
              </a:spcBef>
              <a:spcAft>
                <a:spcPts val="0"/>
              </a:spcAft>
              <a:buFont typeface="Wingdings" pitchFamily="2" charset="2"/>
              <a:buChar char="Ø"/>
              <a:defRPr/>
            </a:pPr>
            <a:endParaRPr lang="es-UY" sz="2400" dirty="0">
              <a:latin typeface="+mn-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fontAlgn="auto" hangingPunct="1">
              <a:spcAft>
                <a:spcPts val="0"/>
              </a:spcAft>
              <a:defRPr/>
            </a:pPr>
            <a:r>
              <a:rPr lang="es-UY" b="1" smtClean="0">
                <a:solidFill>
                  <a:schemeClr val="bg1"/>
                </a:solidFill>
              </a:rPr>
              <a:t>Joan Miró (1893-1983) </a:t>
            </a:r>
            <a:br>
              <a:rPr lang="es-UY" b="1" smtClean="0">
                <a:solidFill>
                  <a:schemeClr val="bg1"/>
                </a:solidFill>
              </a:rPr>
            </a:br>
            <a:r>
              <a:rPr lang="es-UY" b="1" smtClean="0">
                <a:solidFill>
                  <a:schemeClr val="bg1"/>
                </a:solidFill>
              </a:rPr>
              <a:t>“El carnaval del arlequín” (1924)</a:t>
            </a:r>
            <a:endParaRPr lang="es-UY">
              <a:solidFill>
                <a:schemeClr val="bg1"/>
              </a:solidFill>
            </a:endParaRPr>
          </a:p>
        </p:txBody>
      </p:sp>
      <p:pic>
        <p:nvPicPr>
          <p:cNvPr id="155650" name="Picture 2" descr="http://joanmiro.com/wp-content/uploads/2009/05/joanmiro4.jpg"/>
          <p:cNvPicPr>
            <a:picLocks noChangeAspect="1" noChangeArrowheads="1"/>
          </p:cNvPicPr>
          <p:nvPr/>
        </p:nvPicPr>
        <p:blipFill>
          <a:blip r:embed="rId3" cstate="print"/>
          <a:srcRect/>
          <a:stretch>
            <a:fillRect/>
          </a:stretch>
        </p:blipFill>
        <p:spPr bwMode="auto">
          <a:xfrm>
            <a:off x="571500" y="2000250"/>
            <a:ext cx="7391400" cy="435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smtClean="0">
                <a:solidFill>
                  <a:schemeClr val="bg1"/>
                </a:solidFill>
              </a:rPr>
              <a:t>“Personajes en la noche” </a:t>
            </a:r>
            <a:endParaRPr lang="es-UY">
              <a:solidFill>
                <a:schemeClr val="bg1"/>
              </a:solidFill>
            </a:endParaRPr>
          </a:p>
        </p:txBody>
      </p:sp>
      <p:pic>
        <p:nvPicPr>
          <p:cNvPr id="157698" name="Picture 2" descr="http://1.bp.blogspot.com/-2haFFYd-EgY/T4RNgz-j3KI/AAAAAAAAfrU/bSoU9NUzW00/s1600/JOAN-MIRO-PERSONAJES-EN-LA-NOCHE-GUIADOS-POR-LOS-RASTROS-FOSFORESCENTES-DE-LOS-CARACOLES.JPG"/>
          <p:cNvPicPr>
            <a:picLocks noChangeAspect="1" noChangeArrowheads="1"/>
          </p:cNvPicPr>
          <p:nvPr/>
        </p:nvPicPr>
        <p:blipFill>
          <a:blip r:embed="rId3" cstate="print"/>
          <a:srcRect/>
          <a:stretch>
            <a:fillRect/>
          </a:stretch>
        </p:blipFill>
        <p:spPr bwMode="auto">
          <a:xfrm>
            <a:off x="571500" y="1785938"/>
            <a:ext cx="7324725" cy="4786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357166"/>
            <a:ext cx="7467600" cy="1143000"/>
          </a:xfrm>
        </p:spPr>
        <p:txBody>
          <a:bodyPr>
            <a:normAutofit fontScale="90000"/>
          </a:bodyPr>
          <a:lstStyle/>
          <a:p>
            <a:pPr eaLnBrk="1" fontAlgn="auto" hangingPunct="1">
              <a:spcAft>
                <a:spcPts val="0"/>
              </a:spcAft>
              <a:defRPr/>
            </a:pPr>
            <a:r>
              <a:rPr lang="es-UY" smtClean="0">
                <a:solidFill>
                  <a:schemeClr val="bg1"/>
                </a:solidFill>
              </a:rPr>
              <a:t>“</a:t>
            </a:r>
            <a:r>
              <a:rPr lang="es-UY" sz="2700" smtClean="0">
                <a:solidFill>
                  <a:schemeClr val="bg1"/>
                </a:solidFill>
              </a:rPr>
              <a:t>EL BELLO PÁJARO QUE DESCIFRA LO DESCONOCIDO A UNA PAREJA DE ENAMORADOS” (1941)</a:t>
            </a:r>
            <a:endParaRPr lang="es-UY" sz="2700">
              <a:solidFill>
                <a:schemeClr val="bg1"/>
              </a:solidFill>
            </a:endParaRPr>
          </a:p>
        </p:txBody>
      </p:sp>
      <p:pic>
        <p:nvPicPr>
          <p:cNvPr id="159746" name="Picture 2" descr="http://cv.uoc.edu/~04_999_01_u07/percepcions/miro1.jpg"/>
          <p:cNvPicPr>
            <a:picLocks noChangeAspect="1" noChangeArrowheads="1"/>
          </p:cNvPicPr>
          <p:nvPr/>
        </p:nvPicPr>
        <p:blipFill>
          <a:blip r:embed="rId3" cstate="print"/>
          <a:srcRect/>
          <a:stretch>
            <a:fillRect/>
          </a:stretch>
        </p:blipFill>
        <p:spPr bwMode="auto">
          <a:xfrm>
            <a:off x="1000125" y="1428750"/>
            <a:ext cx="7000875" cy="5214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sz="3600" smtClean="0">
                <a:solidFill>
                  <a:schemeClr val="bg1"/>
                </a:solidFill>
              </a:rPr>
              <a:t>“Naturaleza muerta con zapato viejo” (1937)</a:t>
            </a:r>
            <a:endParaRPr lang="es-UY" sz="3600">
              <a:solidFill>
                <a:schemeClr val="bg1"/>
              </a:solidFill>
            </a:endParaRPr>
          </a:p>
        </p:txBody>
      </p:sp>
      <p:pic>
        <p:nvPicPr>
          <p:cNvPr id="161794" name="Picture 2" descr="http://www.elpais.com/recorte/20080128elpepucul_37/XXLCO/Ies/Naturaleza_muerta_zapato_viejo_1937.jpg"/>
          <p:cNvPicPr>
            <a:picLocks noChangeAspect="1" noChangeArrowheads="1"/>
          </p:cNvPicPr>
          <p:nvPr/>
        </p:nvPicPr>
        <p:blipFill>
          <a:blip r:embed="rId3" cstate="print"/>
          <a:srcRect/>
          <a:stretch>
            <a:fillRect/>
          </a:stretch>
        </p:blipFill>
        <p:spPr bwMode="auto">
          <a:xfrm>
            <a:off x="1214438" y="1928813"/>
            <a:ext cx="59055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sz="3600" smtClean="0">
                <a:solidFill>
                  <a:schemeClr val="bg1"/>
                </a:solidFill>
              </a:rPr>
              <a:t>“Mujeres y pájaros en claro de luna” (1949)</a:t>
            </a:r>
            <a:endParaRPr lang="es-UY" sz="3600">
              <a:solidFill>
                <a:schemeClr val="bg1"/>
              </a:solidFill>
            </a:endParaRPr>
          </a:p>
        </p:txBody>
      </p:sp>
      <p:pic>
        <p:nvPicPr>
          <p:cNvPr id="163842" name="Picture 2" descr="http://public.blu.livefilestore.com/y1pi-HKqghAQNiQx1GbJnu5uzeLWiaZTjSog8wHnvyL5wOf2dc5hh5TumxZqk11ljuNrQRZln4o8B-6vS1u1jWIeA/Mujeres%20y%20p%C3%A1jaro%20al%20claro%20de%20luna-Joan%20Mir%C3%B3.jpg?psid=1"/>
          <p:cNvPicPr>
            <a:picLocks noChangeAspect="1" noChangeArrowheads="1"/>
          </p:cNvPicPr>
          <p:nvPr/>
        </p:nvPicPr>
        <p:blipFill>
          <a:blip r:embed="rId3" cstate="print"/>
          <a:srcRect/>
          <a:stretch>
            <a:fillRect/>
          </a:stretch>
        </p:blipFill>
        <p:spPr bwMode="auto">
          <a:xfrm>
            <a:off x="1714500" y="1643063"/>
            <a:ext cx="391477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eaLnBrk="1" fontAlgn="auto" hangingPunct="1">
              <a:spcAft>
                <a:spcPts val="0"/>
              </a:spcAft>
              <a:defRPr/>
            </a:pPr>
            <a:r>
              <a:rPr lang="es-UY" sz="2800" b="1" smtClean="0">
                <a:solidFill>
                  <a:schemeClr val="bg1"/>
                </a:solidFill>
              </a:rPr>
              <a:t>Salvador Dalí (1904-1989) </a:t>
            </a:r>
            <a:br>
              <a:rPr lang="es-UY" sz="2800" b="1" smtClean="0">
                <a:solidFill>
                  <a:schemeClr val="bg1"/>
                </a:solidFill>
              </a:rPr>
            </a:br>
            <a:r>
              <a:rPr lang="es-UY" sz="2800" b="1" smtClean="0">
                <a:solidFill>
                  <a:schemeClr val="bg1"/>
                </a:solidFill>
              </a:rPr>
              <a:t>“La miel es más dulce que la sangre” (1941)</a:t>
            </a:r>
            <a:endParaRPr lang="es-UY" sz="2800">
              <a:solidFill>
                <a:schemeClr val="bg1"/>
              </a:solidFill>
            </a:endParaRPr>
          </a:p>
        </p:txBody>
      </p:sp>
      <p:pic>
        <p:nvPicPr>
          <p:cNvPr id="165890" name="Picture 2" descr="http://tododali.galeon.com/imagenes/lamiel.jpg"/>
          <p:cNvPicPr>
            <a:picLocks noChangeAspect="1" noChangeArrowheads="1"/>
          </p:cNvPicPr>
          <p:nvPr/>
        </p:nvPicPr>
        <p:blipFill>
          <a:blip r:embed="rId3" cstate="print"/>
          <a:srcRect/>
          <a:stretch>
            <a:fillRect/>
          </a:stretch>
        </p:blipFill>
        <p:spPr bwMode="auto">
          <a:xfrm>
            <a:off x="1571625" y="2286000"/>
            <a:ext cx="441007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sz="3200" smtClean="0">
                <a:solidFill>
                  <a:schemeClr val="bg1"/>
                </a:solidFill>
              </a:rPr>
              <a:t>“</a:t>
            </a:r>
            <a:r>
              <a:rPr lang="es-UY" sz="3600" smtClean="0">
                <a:solidFill>
                  <a:schemeClr val="bg1"/>
                </a:solidFill>
              </a:rPr>
              <a:t>La persistencia de la memoria” (1931)</a:t>
            </a:r>
            <a:endParaRPr lang="es-UY" sz="3600">
              <a:solidFill>
                <a:schemeClr val="bg1"/>
              </a:solidFill>
            </a:endParaRPr>
          </a:p>
        </p:txBody>
      </p:sp>
      <p:pic>
        <p:nvPicPr>
          <p:cNvPr id="167938" name="Picture 2" descr="http://joemontesinosi.files.wordpress.com/2008/12/la-persistencia-de-la-memoria-dali3.jpg"/>
          <p:cNvPicPr>
            <a:picLocks noChangeAspect="1" noChangeArrowheads="1"/>
          </p:cNvPicPr>
          <p:nvPr/>
        </p:nvPicPr>
        <p:blipFill>
          <a:blip r:embed="rId3" cstate="print"/>
          <a:srcRect/>
          <a:stretch>
            <a:fillRect/>
          </a:stretch>
        </p:blipFill>
        <p:spPr bwMode="auto">
          <a:xfrm>
            <a:off x="1143000" y="1571625"/>
            <a:ext cx="6357938" cy="478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sz="3600" smtClean="0">
                <a:solidFill>
                  <a:schemeClr val="bg1"/>
                </a:solidFill>
              </a:rPr>
              <a:t>“El Ángelus arquitectónico de </a:t>
            </a:r>
            <a:r>
              <a:rPr lang="es-UY" sz="3600" err="1" smtClean="0">
                <a:solidFill>
                  <a:schemeClr val="bg1"/>
                </a:solidFill>
              </a:rPr>
              <a:t>Millet</a:t>
            </a:r>
            <a:r>
              <a:rPr lang="es-UY" sz="3600" smtClean="0">
                <a:solidFill>
                  <a:schemeClr val="bg1"/>
                </a:solidFill>
              </a:rPr>
              <a:t> (1933)</a:t>
            </a:r>
            <a:endParaRPr lang="es-UY" sz="3600">
              <a:solidFill>
                <a:schemeClr val="bg1"/>
              </a:solidFill>
            </a:endParaRPr>
          </a:p>
        </p:txBody>
      </p:sp>
      <p:pic>
        <p:nvPicPr>
          <p:cNvPr id="169986" name="Picture 2" descr="http://www.warwick.k12.pa.us/teacherweb/facultyimages/markhess/2484%20El%20Angelus%20arquitectnico%20de%20Millet.jpg"/>
          <p:cNvPicPr>
            <a:picLocks noChangeAspect="1" noChangeArrowheads="1"/>
          </p:cNvPicPr>
          <p:nvPr/>
        </p:nvPicPr>
        <p:blipFill>
          <a:blip r:embed="rId3" cstate="print"/>
          <a:srcRect/>
          <a:stretch>
            <a:fillRect/>
          </a:stretch>
        </p:blipFill>
        <p:spPr bwMode="auto">
          <a:xfrm>
            <a:off x="2214563" y="1643063"/>
            <a:ext cx="381000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sz="3200" smtClean="0">
                <a:solidFill>
                  <a:schemeClr val="bg1"/>
                </a:solidFill>
              </a:rPr>
              <a:t>“</a:t>
            </a:r>
            <a:r>
              <a:rPr lang="es-UY" sz="3600" smtClean="0">
                <a:solidFill>
                  <a:schemeClr val="bg1"/>
                </a:solidFill>
              </a:rPr>
              <a:t>Premonición de la guerra civil” (1936)</a:t>
            </a:r>
            <a:endParaRPr lang="es-UY" sz="3600">
              <a:solidFill>
                <a:schemeClr val="bg1"/>
              </a:solidFill>
            </a:endParaRPr>
          </a:p>
        </p:txBody>
      </p:sp>
      <p:pic>
        <p:nvPicPr>
          <p:cNvPr id="172034" name="Picture 2" descr="[ConstrucciÃ³n+blanda+con+judÃ­as+cocidas+(PremoniciÃ³n+de+la+Guerra+Civil).jpg]"/>
          <p:cNvPicPr>
            <a:picLocks noChangeAspect="1" noChangeArrowheads="1"/>
          </p:cNvPicPr>
          <p:nvPr/>
        </p:nvPicPr>
        <p:blipFill>
          <a:blip r:embed="rId3" cstate="print"/>
          <a:srcRect/>
          <a:stretch>
            <a:fillRect/>
          </a:stretch>
        </p:blipFill>
        <p:spPr bwMode="auto">
          <a:xfrm>
            <a:off x="1357313" y="1571625"/>
            <a:ext cx="5381625" cy="509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sz="3600" smtClean="0">
                <a:solidFill>
                  <a:schemeClr val="bg1"/>
                </a:solidFill>
              </a:rPr>
              <a:t>“Leda atómica” (1949)</a:t>
            </a:r>
            <a:endParaRPr lang="es-UY" sz="3600">
              <a:solidFill>
                <a:schemeClr val="bg1"/>
              </a:solidFill>
            </a:endParaRPr>
          </a:p>
        </p:txBody>
      </p:sp>
      <p:pic>
        <p:nvPicPr>
          <p:cNvPr id="174082" name="Picture 2" descr="http://1.bp.blogspot.com/-ogK6DGNgkbE/ThE6B-Vy1BI/AAAAAAAAAps/NeiTddDTEQA/s1600/Cabusrri-ledaa.jpg"/>
          <p:cNvPicPr>
            <a:picLocks noChangeAspect="1" noChangeArrowheads="1"/>
          </p:cNvPicPr>
          <p:nvPr/>
        </p:nvPicPr>
        <p:blipFill>
          <a:blip r:embed="rId3" cstate="print"/>
          <a:srcRect/>
          <a:stretch>
            <a:fillRect/>
          </a:stretch>
        </p:blipFill>
        <p:spPr bwMode="auto">
          <a:xfrm>
            <a:off x="1785938" y="1571625"/>
            <a:ext cx="4181475"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63" y="357188"/>
            <a:ext cx="7643812" cy="6062662"/>
          </a:xfrm>
          <a:prstGeom prst="rect">
            <a:avLst/>
          </a:prstGeom>
        </p:spPr>
        <p:txBody>
          <a:bodyPr>
            <a:spAutoFit/>
          </a:bodyPr>
          <a:lstStyle/>
          <a:p>
            <a:pPr marL="457200" indent="-457200" fontAlgn="auto">
              <a:spcBef>
                <a:spcPts val="0"/>
              </a:spcBef>
              <a:spcAft>
                <a:spcPts val="0"/>
              </a:spcAft>
              <a:buFont typeface="Wingdings" pitchFamily="2" charset="2"/>
              <a:buChar char="Ø"/>
              <a:defRPr/>
            </a:pPr>
            <a:endParaRPr lang="es-UY" sz="2400" dirty="0">
              <a:latin typeface="+mn-lt"/>
            </a:endParaRPr>
          </a:p>
          <a:p>
            <a:pPr fontAlgn="auto">
              <a:spcBef>
                <a:spcPts val="0"/>
              </a:spcBef>
              <a:spcAft>
                <a:spcPts val="0"/>
              </a:spcAft>
              <a:buFont typeface="Wingdings" pitchFamily="2" charset="2"/>
              <a:buChar char="Ø"/>
              <a:defRPr/>
            </a:pPr>
            <a:r>
              <a:rPr lang="es-UY" sz="2800" b="1" i="1" dirty="0">
                <a:solidFill>
                  <a:schemeClr val="bg1"/>
                </a:solidFill>
                <a:latin typeface="+mn-lt"/>
              </a:rPr>
              <a:t> Buscan la originalidad, la individualidad, la diferencia, la novedad</a:t>
            </a:r>
            <a:r>
              <a:rPr lang="es-UY" sz="2800" dirty="0">
                <a:solidFill>
                  <a:schemeClr val="bg1"/>
                </a:solidFill>
                <a:latin typeface="+mn-lt"/>
              </a:rPr>
              <a:t>. Abren caminos nuevos, de ahí el término </a:t>
            </a:r>
            <a:r>
              <a:rPr lang="es-UY" sz="2800" b="1" dirty="0">
                <a:solidFill>
                  <a:schemeClr val="bg1"/>
                </a:solidFill>
                <a:latin typeface="+mn-lt"/>
              </a:rPr>
              <a:t>“vanguardia”.</a:t>
            </a:r>
          </a:p>
          <a:p>
            <a:pPr fontAlgn="auto">
              <a:spcBef>
                <a:spcPts val="0"/>
              </a:spcBef>
              <a:spcAft>
                <a:spcPts val="0"/>
              </a:spcAft>
              <a:buFont typeface="Wingdings" pitchFamily="2" charset="2"/>
              <a:buChar char="Ø"/>
              <a:defRPr/>
            </a:pPr>
            <a:endParaRPr lang="es-UY" sz="2800" dirty="0">
              <a:solidFill>
                <a:schemeClr val="bg1"/>
              </a:solidFill>
              <a:latin typeface="+mn-lt"/>
            </a:endParaRPr>
          </a:p>
          <a:p>
            <a:pPr fontAlgn="auto">
              <a:spcBef>
                <a:spcPts val="0"/>
              </a:spcBef>
              <a:spcAft>
                <a:spcPts val="0"/>
              </a:spcAft>
              <a:buFont typeface="Wingdings" pitchFamily="2" charset="2"/>
              <a:buChar char="Ø"/>
              <a:defRPr/>
            </a:pPr>
            <a:r>
              <a:rPr lang="es-UY" sz="2800" dirty="0">
                <a:solidFill>
                  <a:schemeClr val="bg1"/>
                </a:solidFill>
                <a:latin typeface="+mn-lt"/>
              </a:rPr>
              <a:t> Es un </a:t>
            </a:r>
            <a:r>
              <a:rPr lang="es-UY" sz="2800" b="1" i="1" dirty="0">
                <a:solidFill>
                  <a:schemeClr val="bg1"/>
                </a:solidFill>
                <a:latin typeface="+mn-lt"/>
              </a:rPr>
              <a:t>arte intelectual</a:t>
            </a:r>
            <a:r>
              <a:rPr lang="es-UY" sz="2800" dirty="0">
                <a:solidFill>
                  <a:schemeClr val="bg1"/>
                </a:solidFill>
                <a:latin typeface="+mn-lt"/>
              </a:rPr>
              <a:t>, minoritario y dirigido solamente a aquellos que son capaces de comprenderlo.</a:t>
            </a:r>
          </a:p>
          <a:p>
            <a:pPr fontAlgn="auto">
              <a:spcBef>
                <a:spcPts val="0"/>
              </a:spcBef>
              <a:spcAft>
                <a:spcPts val="0"/>
              </a:spcAft>
              <a:defRPr/>
            </a:pPr>
            <a:endParaRPr lang="es-UY" sz="2800" dirty="0">
              <a:solidFill>
                <a:schemeClr val="bg1"/>
              </a:solidFill>
              <a:latin typeface="+mn-lt"/>
            </a:endParaRPr>
          </a:p>
          <a:p>
            <a:pPr fontAlgn="auto">
              <a:spcBef>
                <a:spcPts val="0"/>
              </a:spcBef>
              <a:spcAft>
                <a:spcPts val="0"/>
              </a:spcAft>
              <a:buFont typeface="Wingdings" pitchFamily="2" charset="2"/>
              <a:buChar char="Ø"/>
              <a:defRPr/>
            </a:pPr>
            <a:r>
              <a:rPr lang="es-UY" sz="2800" dirty="0">
                <a:solidFill>
                  <a:schemeClr val="bg1"/>
                </a:solidFill>
                <a:latin typeface="+mn-lt"/>
              </a:rPr>
              <a:t> Es un </a:t>
            </a:r>
            <a:r>
              <a:rPr lang="es-UY" sz="2800" b="1" i="1" dirty="0">
                <a:solidFill>
                  <a:schemeClr val="bg1"/>
                </a:solidFill>
                <a:latin typeface="+mn-lt"/>
              </a:rPr>
              <a:t>arte</a:t>
            </a:r>
            <a:r>
              <a:rPr lang="es-UY" sz="2800" dirty="0">
                <a:solidFill>
                  <a:schemeClr val="bg1"/>
                </a:solidFill>
                <a:latin typeface="+mn-lt"/>
              </a:rPr>
              <a:t> </a:t>
            </a:r>
            <a:r>
              <a:rPr lang="es-UY" sz="2800" b="1" i="1" dirty="0">
                <a:solidFill>
                  <a:schemeClr val="bg1"/>
                </a:solidFill>
                <a:latin typeface="+mn-lt"/>
              </a:rPr>
              <a:t>fiel a su época</a:t>
            </a:r>
            <a:r>
              <a:rPr lang="es-UY" sz="2800" i="1" dirty="0">
                <a:solidFill>
                  <a:schemeClr val="bg1"/>
                </a:solidFill>
                <a:latin typeface="+mn-lt"/>
              </a:rPr>
              <a:t> </a:t>
            </a:r>
            <a:r>
              <a:rPr lang="es-UY" sz="2800" b="1" i="1" dirty="0">
                <a:solidFill>
                  <a:schemeClr val="bg1"/>
                </a:solidFill>
                <a:latin typeface="+mn-lt"/>
              </a:rPr>
              <a:t>que refleja el espíritu de su tiempo</a:t>
            </a:r>
            <a:r>
              <a:rPr lang="es-UY" sz="2800" dirty="0">
                <a:solidFill>
                  <a:schemeClr val="bg1"/>
                </a:solidFill>
                <a:latin typeface="+mn-lt"/>
              </a:rPr>
              <a:t>: las máquinas, el progreso, la técnica, las diversiones, el deporte, el humor ... pero también refleja los aspectos más negativos de la sociedad moderna.</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smtClean="0">
                <a:solidFill>
                  <a:schemeClr val="bg1"/>
                </a:solidFill>
              </a:rPr>
              <a:t>“Cristo de San Juan de la Cruz” (1951)</a:t>
            </a:r>
            <a:endParaRPr lang="es-UY">
              <a:solidFill>
                <a:schemeClr val="bg1"/>
              </a:solidFill>
            </a:endParaRPr>
          </a:p>
        </p:txBody>
      </p:sp>
      <p:pic>
        <p:nvPicPr>
          <p:cNvPr id="176130" name="Picture 2" descr="http://www.precioestrella.com/ebay/4106_m.jpg"/>
          <p:cNvPicPr>
            <a:picLocks noChangeAspect="1" noChangeArrowheads="1"/>
          </p:cNvPicPr>
          <p:nvPr/>
        </p:nvPicPr>
        <p:blipFill>
          <a:blip r:embed="rId3" cstate="print"/>
          <a:srcRect/>
          <a:stretch>
            <a:fillRect/>
          </a:stretch>
        </p:blipFill>
        <p:spPr bwMode="auto">
          <a:xfrm>
            <a:off x="1857375" y="1714500"/>
            <a:ext cx="4714875"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b="1" smtClean="0">
                <a:solidFill>
                  <a:schemeClr val="bg1"/>
                </a:solidFill>
              </a:rPr>
              <a:t>CREACIONISMO</a:t>
            </a:r>
            <a:endParaRPr lang="es-UY" b="1">
              <a:solidFill>
                <a:schemeClr val="bg1"/>
              </a:solidFill>
            </a:endParaRPr>
          </a:p>
        </p:txBody>
      </p:sp>
      <p:sp>
        <p:nvSpPr>
          <p:cNvPr id="178178" name="2 Rectángulo"/>
          <p:cNvSpPr>
            <a:spLocks noChangeArrowheads="1"/>
          </p:cNvSpPr>
          <p:nvPr/>
        </p:nvSpPr>
        <p:spPr bwMode="auto">
          <a:xfrm>
            <a:off x="428625" y="1500188"/>
            <a:ext cx="7786688" cy="3970337"/>
          </a:xfrm>
          <a:prstGeom prst="rect">
            <a:avLst/>
          </a:prstGeom>
          <a:noFill/>
          <a:ln w="9525">
            <a:noFill/>
            <a:miter lim="800000"/>
            <a:headEnd/>
            <a:tailEnd/>
          </a:ln>
        </p:spPr>
        <p:txBody>
          <a:bodyPr>
            <a:spAutoFit/>
          </a:bodyPr>
          <a:lstStyle/>
          <a:p>
            <a:r>
              <a:rPr lang="es-UY" sz="2800">
                <a:solidFill>
                  <a:schemeClr val="bg1"/>
                </a:solidFill>
                <a:latin typeface="Constantia" pitchFamily="18" charset="0"/>
              </a:rPr>
              <a:t>De Vicente Huidobro (poeta chileno) surge el Creacionismo. A través de ese término se quiere dejar patente que la obra literaria es totalmente autónoma del mundo. El poeta debe dejar ya de cantar a la naturaleza; lo que tiene que hacer es imitar a la naturaleza, eliminar todo lo descriptivo o anecdótico. Hay que "hacer un poema como la naturaleza hace un árbol".</a:t>
            </a:r>
          </a:p>
          <a:p>
            <a:r>
              <a:rPr lang="es-UY" sz="2800">
                <a:latin typeface="Constantia" pitchFamily="18" charset="0"/>
              </a:rPr>
              <a:t>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1 Rectángulo"/>
          <p:cNvSpPr>
            <a:spLocks noChangeArrowheads="1"/>
          </p:cNvSpPr>
          <p:nvPr/>
        </p:nvSpPr>
        <p:spPr bwMode="auto">
          <a:xfrm>
            <a:off x="357188" y="500063"/>
            <a:ext cx="8001000" cy="5694362"/>
          </a:xfrm>
          <a:prstGeom prst="rect">
            <a:avLst/>
          </a:prstGeom>
          <a:noFill/>
          <a:ln w="9525">
            <a:noFill/>
            <a:miter lim="800000"/>
            <a:headEnd/>
            <a:tailEnd/>
          </a:ln>
        </p:spPr>
        <p:txBody>
          <a:bodyPr>
            <a:spAutoFit/>
          </a:bodyPr>
          <a:lstStyle/>
          <a:p>
            <a:r>
              <a:rPr lang="es-UY">
                <a:solidFill>
                  <a:schemeClr val="bg1"/>
                </a:solidFill>
                <a:latin typeface="Constantia" pitchFamily="18" charset="0"/>
              </a:rPr>
              <a:t> </a:t>
            </a:r>
            <a:r>
              <a:rPr lang="es-UY" sz="2800" b="1">
                <a:solidFill>
                  <a:schemeClr val="bg1"/>
                </a:solidFill>
                <a:latin typeface="Constantia" pitchFamily="18" charset="0"/>
              </a:rPr>
              <a:t>El Creacionismo </a:t>
            </a:r>
            <a:r>
              <a:rPr lang="es-UY" sz="2800">
                <a:solidFill>
                  <a:schemeClr val="bg1"/>
                </a:solidFill>
                <a:latin typeface="Constantia" pitchFamily="18" charset="0"/>
              </a:rPr>
              <a:t>es una de las vanguardias más interesantes aparecidas en Latinoamérica. Vicente Huidobro recopila de una manera más detallada y sistemática todos los principios de este movimiento en su manifiesto "El Creacionismo", aparecido por vez primera en francés en su libro Manifestes (1925):</a:t>
            </a:r>
          </a:p>
          <a:p>
            <a:r>
              <a:rPr lang="es-UY" sz="2800">
                <a:solidFill>
                  <a:schemeClr val="bg1"/>
                </a:solidFill>
                <a:latin typeface="Constantia" pitchFamily="18" charset="0"/>
              </a:rPr>
              <a:t>"El creacionismo no es una escuela que yo haya querido imponer a alguien; el creacionismo es una teoría estética general que empecé a elaborar hacia 1912, y cuyos tanteos y primeros pasos los hallaréis en mis libros y artículos escritos mucho antes de mi primer viaje a París".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1 Rectángulo"/>
          <p:cNvSpPr>
            <a:spLocks noChangeArrowheads="1"/>
          </p:cNvSpPr>
          <p:nvPr/>
        </p:nvSpPr>
        <p:spPr bwMode="auto">
          <a:xfrm>
            <a:off x="714375" y="857250"/>
            <a:ext cx="7715250" cy="4032250"/>
          </a:xfrm>
          <a:prstGeom prst="rect">
            <a:avLst/>
          </a:prstGeom>
          <a:noFill/>
          <a:ln w="9525">
            <a:noFill/>
            <a:miter lim="800000"/>
            <a:headEnd/>
            <a:tailEnd/>
          </a:ln>
        </p:spPr>
        <p:txBody>
          <a:bodyPr>
            <a:spAutoFit/>
          </a:bodyPr>
          <a:lstStyle/>
          <a:p>
            <a:r>
              <a:rPr lang="es-UY" sz="3200">
                <a:solidFill>
                  <a:schemeClr val="bg1"/>
                </a:solidFill>
                <a:latin typeface="Constantia" pitchFamily="18" charset="0"/>
              </a:rPr>
              <a:t>"El poema creacionista se compone de imágenes creadas, de conceptos creados; no escatima ningún elemento de la poesía tradicional, salvo que en él dichos elementos son íntegramente inventados, sin preocuparse en absoluto de la realidad ni de la veracidad anteriores al acto de realización"</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UY" b="1" smtClean="0">
                <a:solidFill>
                  <a:schemeClr val="bg1"/>
                </a:solidFill>
              </a:rPr>
              <a:t>ULTRAÍSMO</a:t>
            </a:r>
            <a:endParaRPr lang="es-UY" b="1">
              <a:solidFill>
                <a:schemeClr val="bg1"/>
              </a:solidFill>
            </a:endParaRPr>
          </a:p>
        </p:txBody>
      </p:sp>
      <p:sp>
        <p:nvSpPr>
          <p:cNvPr id="184322" name="2 Rectángulo"/>
          <p:cNvSpPr>
            <a:spLocks noChangeArrowheads="1"/>
          </p:cNvSpPr>
          <p:nvPr/>
        </p:nvSpPr>
        <p:spPr bwMode="auto">
          <a:xfrm>
            <a:off x="500063" y="1357313"/>
            <a:ext cx="7429500" cy="4894262"/>
          </a:xfrm>
          <a:prstGeom prst="rect">
            <a:avLst/>
          </a:prstGeom>
          <a:noFill/>
          <a:ln w="9525">
            <a:noFill/>
            <a:miter lim="800000"/>
            <a:headEnd/>
            <a:tailEnd/>
          </a:ln>
        </p:spPr>
        <p:txBody>
          <a:bodyPr>
            <a:spAutoFit/>
          </a:bodyPr>
          <a:lstStyle/>
          <a:p>
            <a:r>
              <a:rPr lang="es-UY" sz="2400">
                <a:solidFill>
                  <a:schemeClr val="bg1"/>
                </a:solidFill>
                <a:latin typeface="Constantia" pitchFamily="18" charset="0"/>
              </a:rPr>
              <a:t>El Ultraísmo tiene varios aspectos en común con el Creacionismo y contó con una gran aceptación entre las minorías literarias</a:t>
            </a:r>
          </a:p>
          <a:p>
            <a:r>
              <a:rPr lang="es-UY" sz="2400">
                <a:solidFill>
                  <a:schemeClr val="bg1"/>
                </a:solidFill>
                <a:latin typeface="Constantia" pitchFamily="18" charset="0"/>
              </a:rPr>
              <a:t>Asimismo serán numerosas las revistas que difunden sus principios poéticos: </a:t>
            </a:r>
            <a:r>
              <a:rPr lang="es-UY" sz="2400" i="1">
                <a:solidFill>
                  <a:schemeClr val="bg1"/>
                </a:solidFill>
                <a:latin typeface="Constantia" pitchFamily="18" charset="0"/>
              </a:rPr>
              <a:t>Grecia, Cervantes, Ultra, Plural, Alfar, </a:t>
            </a:r>
            <a:r>
              <a:rPr lang="es-UY" sz="2400">
                <a:solidFill>
                  <a:schemeClr val="bg1"/>
                </a:solidFill>
                <a:latin typeface="Constantia" pitchFamily="18" charset="0"/>
              </a:rPr>
              <a:t>etc. </a:t>
            </a:r>
          </a:p>
          <a:p>
            <a:r>
              <a:rPr lang="es-UY" sz="2400">
                <a:solidFill>
                  <a:schemeClr val="bg1"/>
                </a:solidFill>
                <a:latin typeface="Constantia" pitchFamily="18" charset="0"/>
              </a:rPr>
              <a:t>En la revista  </a:t>
            </a:r>
            <a:r>
              <a:rPr lang="es-UY" sz="2400" i="1">
                <a:solidFill>
                  <a:schemeClr val="bg1"/>
                </a:solidFill>
                <a:latin typeface="Constantia" pitchFamily="18" charset="0"/>
              </a:rPr>
              <a:t>Grecia </a:t>
            </a:r>
            <a:r>
              <a:rPr lang="es-UY" sz="2400">
                <a:solidFill>
                  <a:schemeClr val="bg1"/>
                </a:solidFill>
                <a:latin typeface="Constantia" pitchFamily="18" charset="0"/>
              </a:rPr>
              <a:t>apareció el primer manifiesto en 1919, donde ya se vislumbraban las relaciones de esta tendencia con el futurismo italiano y el dadaísmo. Su corta vida no impidió que se exportara a Hispanoamérica, donde tuvo una buena acogida por Borges, además de González Lanuza, Piñero y Ortelli, entre otros.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
          <p:cNvSpPr>
            <a:spLocks noChangeArrowheads="1"/>
          </p:cNvSpPr>
          <p:nvPr/>
        </p:nvSpPr>
        <p:spPr bwMode="auto">
          <a:xfrm>
            <a:off x="214313" y="714375"/>
            <a:ext cx="8501062" cy="4400550"/>
          </a:xfrm>
          <a:prstGeom prst="rect">
            <a:avLst/>
          </a:prstGeom>
          <a:noFill/>
          <a:ln w="9525">
            <a:noFill/>
            <a:miter lim="800000"/>
            <a:headEnd/>
            <a:tailEnd/>
          </a:ln>
        </p:spPr>
        <p:txBody>
          <a:bodyPr anchor="ctr">
            <a:spAutoFit/>
          </a:bodyPr>
          <a:lstStyle/>
          <a:p>
            <a:r>
              <a:rPr lang="es-MX" sz="2800">
                <a:solidFill>
                  <a:schemeClr val="bg1"/>
                </a:solidFill>
                <a:latin typeface="Constantia" pitchFamily="18" charset="0"/>
                <a:cs typeface="Arial" charset="0"/>
              </a:rPr>
              <a:t>Es una corriente literaria española e hispanoamericana de vanguardia, desarrollada entre </a:t>
            </a:r>
            <a:r>
              <a:rPr lang="es-MX" sz="2800" b="1">
                <a:solidFill>
                  <a:schemeClr val="bg1"/>
                </a:solidFill>
                <a:latin typeface="Constantia" pitchFamily="18" charset="0"/>
                <a:cs typeface="Arial" charset="0"/>
              </a:rPr>
              <a:t>1918</a:t>
            </a:r>
            <a:r>
              <a:rPr lang="es-MX" sz="2800">
                <a:solidFill>
                  <a:schemeClr val="bg1"/>
                </a:solidFill>
                <a:latin typeface="Constantia" pitchFamily="18" charset="0"/>
                <a:cs typeface="Arial" charset="0"/>
              </a:rPr>
              <a:t> (fecha del primer manifiesto) y </a:t>
            </a:r>
            <a:r>
              <a:rPr lang="es-MX" sz="2800" b="1">
                <a:solidFill>
                  <a:schemeClr val="bg1"/>
                </a:solidFill>
                <a:latin typeface="Constantia" pitchFamily="18" charset="0"/>
                <a:cs typeface="Arial" charset="0"/>
              </a:rPr>
              <a:t>1922</a:t>
            </a:r>
            <a:r>
              <a:rPr lang="es-MX" sz="2800">
                <a:solidFill>
                  <a:schemeClr val="bg1"/>
                </a:solidFill>
                <a:latin typeface="Constantia" pitchFamily="18" charset="0"/>
                <a:cs typeface="Arial" charset="0"/>
              </a:rPr>
              <a:t>, año en que deja de publicarse la revista </a:t>
            </a:r>
            <a:r>
              <a:rPr lang="es-MX" sz="2800" i="1">
                <a:solidFill>
                  <a:schemeClr val="bg1"/>
                </a:solidFill>
                <a:latin typeface="Constantia" pitchFamily="18" charset="0"/>
                <a:cs typeface="Arial" charset="0"/>
              </a:rPr>
              <a:t>ULTRA</a:t>
            </a:r>
            <a:r>
              <a:rPr lang="es-MX" sz="2800">
                <a:solidFill>
                  <a:schemeClr val="bg1"/>
                </a:solidFill>
                <a:latin typeface="Constantia" pitchFamily="18" charset="0"/>
                <a:cs typeface="Arial" charset="0"/>
              </a:rPr>
              <a:t>. </a:t>
            </a:r>
          </a:p>
          <a:p>
            <a:r>
              <a:rPr lang="es-MX" sz="2800">
                <a:solidFill>
                  <a:schemeClr val="bg1"/>
                </a:solidFill>
                <a:latin typeface="Constantia" pitchFamily="18" charset="0"/>
                <a:cs typeface="Arial" charset="0"/>
              </a:rPr>
              <a:t>El neologismo con que se reconoce este movimiento (del latino ultra: más allá), puesto en circulación por G. de Torre, fue tomado por R. Cansinos-Assens para titular el mencionado manifiesto de 1918 en el que se esbozan los objetivos de su grupo:</a:t>
            </a:r>
          </a:p>
          <a:p>
            <a:pPr eaLnBrk="0" hangingPunct="0"/>
            <a:r>
              <a:rPr lang="es-MX" sz="2800">
                <a:solidFill>
                  <a:schemeClr val="bg1"/>
                </a:solidFill>
                <a:latin typeface="Constantia" pitchFamily="18" charset="0"/>
                <a:cs typeface="Arial" charset="0"/>
              </a:rPr>
              <a:t>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1 Rectángulo"/>
          <p:cNvSpPr>
            <a:spLocks noChangeArrowheads="1"/>
          </p:cNvSpPr>
          <p:nvPr/>
        </p:nvSpPr>
        <p:spPr bwMode="auto">
          <a:xfrm>
            <a:off x="642938" y="857250"/>
            <a:ext cx="8001000" cy="5108575"/>
          </a:xfrm>
          <a:prstGeom prst="rect">
            <a:avLst/>
          </a:prstGeom>
          <a:noFill/>
          <a:ln w="9525">
            <a:noFill/>
            <a:miter lim="800000"/>
            <a:headEnd/>
            <a:tailEnd/>
          </a:ln>
        </p:spPr>
        <p:txBody>
          <a:bodyPr>
            <a:spAutoFit/>
          </a:bodyPr>
          <a:lstStyle/>
          <a:p>
            <a:pPr eaLnBrk="0" hangingPunct="0"/>
            <a:endParaRPr lang="es-MX">
              <a:solidFill>
                <a:schemeClr val="bg1"/>
              </a:solidFill>
              <a:latin typeface="Constantia" pitchFamily="18" charset="0"/>
              <a:cs typeface="Arial" charset="0"/>
            </a:endParaRPr>
          </a:p>
          <a:p>
            <a:pPr eaLnBrk="0" hangingPunct="0"/>
            <a:r>
              <a:rPr lang="es-MX" sz="2800">
                <a:solidFill>
                  <a:schemeClr val="bg1"/>
                </a:solidFill>
                <a:latin typeface="Constantia" pitchFamily="18" charset="0"/>
                <a:cs typeface="Arial" charset="0"/>
              </a:rPr>
              <a:t>"Proclamamos la necesidad de un ultraísmo, (...) nuestra literatura debe renovarse, debe lograr su ultra, como hoy pretende lograrlo nuestro pensamiento científico y político. Nuestro lema será ultra, y en nuestro credo cabrán todas las tendencias sin distinción. Más tarde estas tendencias lograrán su núcleo y su definición. Por el momento creemos suficiente lanzar este grito de renovación y anunciar la publicación de una revista que llevará este título: Ultra, y en la que sólo lo nuevo hallará acogida". (G. de Torre, 1974)</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1 Rectángulo"/>
          <p:cNvSpPr>
            <a:spLocks noChangeArrowheads="1"/>
          </p:cNvSpPr>
          <p:nvPr/>
        </p:nvSpPr>
        <p:spPr bwMode="auto">
          <a:xfrm>
            <a:off x="214313" y="714375"/>
            <a:ext cx="8572500" cy="5570538"/>
          </a:xfrm>
          <a:prstGeom prst="rect">
            <a:avLst/>
          </a:prstGeom>
          <a:noFill/>
          <a:ln w="9525">
            <a:noFill/>
            <a:miter lim="800000"/>
            <a:headEnd/>
            <a:tailEnd/>
          </a:ln>
        </p:spPr>
        <p:txBody>
          <a:bodyPr>
            <a:spAutoFit/>
          </a:bodyPr>
          <a:lstStyle/>
          <a:p>
            <a:r>
              <a:rPr lang="es-UY" sz="2800">
                <a:solidFill>
                  <a:schemeClr val="bg1"/>
                </a:solidFill>
                <a:latin typeface="Constantia" pitchFamily="18" charset="0"/>
              </a:rPr>
              <a:t>Los rasgos más salientes de la nueva estética serían, de acuerdo con las reflexiones de G. de Torre y J. L. Borges, los siguientes: </a:t>
            </a:r>
          </a:p>
          <a:p>
            <a:endParaRPr lang="es-UY" sz="2800">
              <a:solidFill>
                <a:schemeClr val="bg1"/>
              </a:solidFill>
              <a:latin typeface="Constantia" pitchFamily="18" charset="0"/>
            </a:endParaRPr>
          </a:p>
          <a:p>
            <a:pPr>
              <a:buFont typeface="Wingdings" pitchFamily="2" charset="2"/>
              <a:buChar char="v"/>
            </a:pPr>
            <a:r>
              <a:rPr lang="es-UY" sz="2800" b="1">
                <a:solidFill>
                  <a:schemeClr val="bg1"/>
                </a:solidFill>
                <a:latin typeface="Constantia" pitchFamily="18" charset="0"/>
              </a:rPr>
              <a:t> En cuanto a los géneros literarios: </a:t>
            </a:r>
          </a:p>
          <a:p>
            <a:r>
              <a:rPr lang="es-UY" sz="2800">
                <a:solidFill>
                  <a:schemeClr val="bg1"/>
                </a:solidFill>
                <a:latin typeface="Constantia" pitchFamily="18" charset="0"/>
              </a:rPr>
              <a:t>predilección por la poesía lírica</a:t>
            </a:r>
          </a:p>
          <a:p>
            <a:r>
              <a:rPr lang="es-UY" sz="2800">
                <a:solidFill>
                  <a:schemeClr val="bg1"/>
                </a:solidFill>
                <a:latin typeface="Constantia" pitchFamily="18" charset="0"/>
              </a:rPr>
              <a:t>predomino del culto a la imagen y la metáfora (reducción de la lírica a su elemento primordial: la metáfora). </a:t>
            </a:r>
          </a:p>
          <a:p>
            <a:r>
              <a:rPr lang="es-UY" sz="2800">
                <a:solidFill>
                  <a:schemeClr val="bg1"/>
                </a:solidFill>
                <a:latin typeface="Constantia" pitchFamily="18" charset="0"/>
              </a:rPr>
              <a:t>Poesía entendida como síntesis y fusión de imágenes y estados anímicos: simultaneísmo, velocidad imaginativa.</a:t>
            </a:r>
          </a:p>
          <a:p>
            <a:endParaRPr lang="es-UY" sz="2000">
              <a:latin typeface="Constantia"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2 Rectángulo"/>
          <p:cNvSpPr>
            <a:spLocks noChangeArrowheads="1"/>
          </p:cNvSpPr>
          <p:nvPr/>
        </p:nvSpPr>
        <p:spPr bwMode="auto">
          <a:xfrm>
            <a:off x="428625" y="500063"/>
            <a:ext cx="8143875" cy="3970337"/>
          </a:xfrm>
          <a:prstGeom prst="rect">
            <a:avLst/>
          </a:prstGeom>
          <a:noFill/>
          <a:ln w="9525">
            <a:noFill/>
            <a:miter lim="800000"/>
            <a:headEnd/>
            <a:tailEnd/>
          </a:ln>
        </p:spPr>
        <p:txBody>
          <a:bodyPr>
            <a:spAutoFit/>
          </a:bodyPr>
          <a:lstStyle/>
          <a:p>
            <a:pPr eaLnBrk="0" hangingPunct="0">
              <a:buFont typeface="Wingdings" pitchFamily="2" charset="2"/>
              <a:buChar char="v"/>
            </a:pPr>
            <a:r>
              <a:rPr lang="es-MX" sz="2800" b="1">
                <a:solidFill>
                  <a:schemeClr val="bg1"/>
                </a:solidFill>
                <a:latin typeface="Constantia" pitchFamily="18" charset="0"/>
                <a:cs typeface="Arial" charset="0"/>
              </a:rPr>
              <a:t> En el contenido teórico: </a:t>
            </a:r>
          </a:p>
          <a:p>
            <a:pPr eaLnBrk="0" hangingPunct="0"/>
            <a:endParaRPr lang="es-MX" sz="2800" b="1">
              <a:solidFill>
                <a:schemeClr val="bg1"/>
              </a:solidFill>
              <a:latin typeface="Constantia" pitchFamily="18" charset="0"/>
              <a:cs typeface="Arial" charset="0"/>
            </a:endParaRPr>
          </a:p>
          <a:p>
            <a:pPr eaLnBrk="0" hangingPunct="0"/>
            <a:r>
              <a:rPr lang="es-MX" sz="2800">
                <a:solidFill>
                  <a:schemeClr val="bg1"/>
                </a:solidFill>
                <a:latin typeface="Constantia" pitchFamily="18" charset="0"/>
                <a:cs typeface="Arial" charset="0"/>
              </a:rPr>
              <a:t>supresión del elemento sentimental y erótico </a:t>
            </a:r>
          </a:p>
          <a:p>
            <a:pPr eaLnBrk="0" hangingPunct="0"/>
            <a:r>
              <a:rPr lang="es-MX" sz="2800">
                <a:solidFill>
                  <a:schemeClr val="bg1"/>
                </a:solidFill>
                <a:latin typeface="Constantia" pitchFamily="18" charset="0"/>
                <a:cs typeface="Arial" charset="0"/>
              </a:rPr>
              <a:t>del confesionalismo o posibles referencias morales. </a:t>
            </a:r>
          </a:p>
          <a:p>
            <a:pPr eaLnBrk="0" hangingPunct="0"/>
            <a:r>
              <a:rPr lang="es-MX" sz="2800">
                <a:solidFill>
                  <a:schemeClr val="bg1"/>
                </a:solidFill>
                <a:latin typeface="Constantia" pitchFamily="18" charset="0"/>
                <a:cs typeface="Arial" charset="0"/>
              </a:rPr>
              <a:t>Preferencia por temas de la vida moderna, tratando de descubrir sus connotaciones líricas. Se trata de vislumbrar el fondo primigenio de las realidades del mundo.</a:t>
            </a:r>
          </a:p>
          <a:p>
            <a:pPr eaLnBrk="0" hangingPunct="0"/>
            <a:r>
              <a:rPr lang="es-MX" sz="2800">
                <a:solidFill>
                  <a:schemeClr val="bg1"/>
                </a:solidFill>
                <a:latin typeface="Constantia" pitchFamily="18" charset="0"/>
                <a:cs typeface="Arial" charset="0"/>
              </a:rPr>
              <a:t>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1 Rectángulo"/>
          <p:cNvSpPr>
            <a:spLocks noChangeArrowheads="1"/>
          </p:cNvSpPr>
          <p:nvPr/>
        </p:nvSpPr>
        <p:spPr bwMode="auto">
          <a:xfrm>
            <a:off x="285750" y="982663"/>
            <a:ext cx="8001000" cy="3970337"/>
          </a:xfrm>
          <a:prstGeom prst="rect">
            <a:avLst/>
          </a:prstGeom>
          <a:noFill/>
          <a:ln w="9525">
            <a:noFill/>
            <a:miter lim="800000"/>
            <a:headEnd/>
            <a:tailEnd/>
          </a:ln>
        </p:spPr>
        <p:txBody>
          <a:bodyPr>
            <a:spAutoFit/>
          </a:bodyPr>
          <a:lstStyle/>
          <a:p>
            <a:pPr lvl="1" eaLnBrk="0" hangingPunct="0">
              <a:buFont typeface="Wingdings" pitchFamily="2" charset="2"/>
              <a:buChar char="v"/>
            </a:pPr>
            <a:r>
              <a:rPr lang="es-MX" sz="2800" b="1">
                <a:solidFill>
                  <a:schemeClr val="bg1"/>
                </a:solidFill>
                <a:latin typeface="Constantia" pitchFamily="18" charset="0"/>
                <a:cs typeface="Arial" charset="0"/>
              </a:rPr>
              <a:t>En el plano lógico y sintáctico:</a:t>
            </a:r>
          </a:p>
          <a:p>
            <a:pPr lvl="1" eaLnBrk="0" hangingPunct="0"/>
            <a:endParaRPr lang="es-MX" sz="2800" b="1">
              <a:solidFill>
                <a:schemeClr val="bg1"/>
              </a:solidFill>
              <a:latin typeface="Constantia" pitchFamily="18" charset="0"/>
              <a:cs typeface="Arial" charset="0"/>
            </a:endParaRPr>
          </a:p>
          <a:p>
            <a:pPr lvl="1" eaLnBrk="0" hangingPunct="0"/>
            <a:r>
              <a:rPr lang="es-MX" sz="2800">
                <a:solidFill>
                  <a:schemeClr val="bg1"/>
                </a:solidFill>
                <a:latin typeface="Constantia" pitchFamily="18" charset="0"/>
                <a:cs typeface="Arial" charset="0"/>
              </a:rPr>
              <a:t>se suprimen las cadenas de nexos y las fórmulas de equivalencia (como, semejante a) </a:t>
            </a:r>
          </a:p>
          <a:p>
            <a:pPr lvl="1" eaLnBrk="0" hangingPunct="0"/>
            <a:r>
              <a:rPr lang="es-MX" sz="2800">
                <a:solidFill>
                  <a:schemeClr val="bg1"/>
                </a:solidFill>
                <a:latin typeface="Constantia" pitchFamily="18" charset="0"/>
                <a:cs typeface="Arial" charset="0"/>
              </a:rPr>
              <a:t>se eliminan los adjetivos, etc., con lo cual se rompe la continuidad del discurso, resaltando las percepciones fragmentarias, con la convicción de que se está potenciando de esta forma la pureza del flujo lírico</a:t>
            </a:r>
            <a:r>
              <a:rPr lang="es-MX" sz="2800">
                <a:latin typeface="Constantia" pitchFamily="18" charset="0"/>
                <a:cs typeface="Arial"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Rectángulo"/>
          <p:cNvSpPr>
            <a:spLocks noChangeArrowheads="1"/>
          </p:cNvSpPr>
          <p:nvPr/>
        </p:nvSpPr>
        <p:spPr bwMode="auto">
          <a:xfrm>
            <a:off x="428625" y="642938"/>
            <a:ext cx="7929563" cy="6000750"/>
          </a:xfrm>
          <a:prstGeom prst="rect">
            <a:avLst/>
          </a:prstGeom>
          <a:noFill/>
          <a:ln w="9525">
            <a:noFill/>
            <a:miter lim="800000"/>
            <a:headEnd/>
            <a:tailEnd/>
          </a:ln>
        </p:spPr>
        <p:txBody>
          <a:bodyPr>
            <a:spAutoFit/>
          </a:bodyPr>
          <a:lstStyle/>
          <a:p>
            <a:pPr>
              <a:buFont typeface="Wingdings" pitchFamily="2" charset="2"/>
              <a:buChar char="Ø"/>
            </a:pPr>
            <a:r>
              <a:rPr lang="es-UY" sz="2400">
                <a:solidFill>
                  <a:schemeClr val="bg1"/>
                </a:solidFill>
                <a:latin typeface="Constantia" pitchFamily="18" charset="0"/>
              </a:rPr>
              <a:t> Es un arte fundamentalmente</a:t>
            </a:r>
            <a:r>
              <a:rPr lang="es-UY" sz="2400" b="1">
                <a:solidFill>
                  <a:schemeClr val="bg1"/>
                </a:solidFill>
                <a:latin typeface="Constantia" pitchFamily="18" charset="0"/>
              </a:rPr>
              <a:t> </a:t>
            </a:r>
            <a:r>
              <a:rPr lang="es-UY" sz="2400" b="1" i="1">
                <a:solidFill>
                  <a:schemeClr val="bg1"/>
                </a:solidFill>
                <a:latin typeface="Constantia" pitchFamily="18" charset="0"/>
              </a:rPr>
              <a:t>feo</a:t>
            </a:r>
            <a:r>
              <a:rPr lang="es-UY" sz="2400">
                <a:solidFill>
                  <a:schemeClr val="bg1"/>
                </a:solidFill>
                <a:latin typeface="Constantia" pitchFamily="18" charset="0"/>
              </a:rPr>
              <a:t>, que acentúa de forma general lo grotesco en nuestra cultura occidental.</a:t>
            </a:r>
          </a:p>
          <a:p>
            <a:endParaRPr lang="es-UY" sz="2400">
              <a:solidFill>
                <a:schemeClr val="bg1"/>
              </a:solidFill>
              <a:latin typeface="Constantia" pitchFamily="18" charset="0"/>
            </a:endParaRPr>
          </a:p>
          <a:p>
            <a:pPr>
              <a:buFont typeface="Wingdings" pitchFamily="2" charset="2"/>
              <a:buChar char="Ø"/>
            </a:pPr>
            <a:r>
              <a:rPr lang="es-UY" sz="2400">
                <a:solidFill>
                  <a:schemeClr val="bg1"/>
                </a:solidFill>
                <a:latin typeface="Constantia" pitchFamily="18" charset="0"/>
              </a:rPr>
              <a:t> Es un arte </a:t>
            </a:r>
            <a:r>
              <a:rPr lang="es-UY" sz="2400" b="1" i="1">
                <a:solidFill>
                  <a:schemeClr val="bg1"/>
                </a:solidFill>
                <a:latin typeface="Constantia" pitchFamily="18" charset="0"/>
              </a:rPr>
              <a:t>deshumanizado</a:t>
            </a:r>
            <a:r>
              <a:rPr lang="es-UY" sz="2400">
                <a:solidFill>
                  <a:schemeClr val="bg1"/>
                </a:solidFill>
                <a:latin typeface="Constantia" pitchFamily="18" charset="0"/>
              </a:rPr>
              <a:t>, desprovisto de sentimientos y pasiones humanas. El arte se reduce en muchas ocasiones a simple juego formal.</a:t>
            </a:r>
          </a:p>
          <a:p>
            <a:endParaRPr lang="es-UY" sz="2400">
              <a:solidFill>
                <a:schemeClr val="bg1"/>
              </a:solidFill>
              <a:latin typeface="Constantia" pitchFamily="18" charset="0"/>
            </a:endParaRPr>
          </a:p>
          <a:p>
            <a:pPr>
              <a:buFont typeface="Wingdings" pitchFamily="2" charset="2"/>
              <a:buChar char="Ø"/>
            </a:pPr>
            <a:r>
              <a:rPr lang="es-UY" sz="2400">
                <a:solidFill>
                  <a:schemeClr val="bg1"/>
                </a:solidFill>
                <a:latin typeface="Constantia" pitchFamily="18" charset="0"/>
              </a:rPr>
              <a:t> Busca la </a:t>
            </a:r>
            <a:r>
              <a:rPr lang="es-UY" sz="2400" b="1" i="1">
                <a:solidFill>
                  <a:schemeClr val="bg1"/>
                </a:solidFill>
                <a:latin typeface="Constantia" pitchFamily="18" charset="0"/>
              </a:rPr>
              <a:t>espontaneidad</a:t>
            </a:r>
            <a:r>
              <a:rPr lang="es-UY" sz="2400">
                <a:solidFill>
                  <a:schemeClr val="bg1"/>
                </a:solidFill>
                <a:latin typeface="Constantia" pitchFamily="18" charset="0"/>
              </a:rPr>
              <a:t>, no el trabajo previo y minucioso.</a:t>
            </a:r>
          </a:p>
          <a:p>
            <a:endParaRPr lang="es-UY" sz="2400">
              <a:solidFill>
                <a:schemeClr val="bg1"/>
              </a:solidFill>
              <a:latin typeface="Constantia" pitchFamily="18" charset="0"/>
            </a:endParaRPr>
          </a:p>
          <a:p>
            <a:pPr>
              <a:buFont typeface="Wingdings" pitchFamily="2" charset="2"/>
              <a:buChar char="Ø"/>
            </a:pPr>
            <a:r>
              <a:rPr lang="es-UY" sz="2400">
                <a:solidFill>
                  <a:schemeClr val="bg1"/>
                </a:solidFill>
                <a:latin typeface="Constantia" pitchFamily="18" charset="0"/>
              </a:rPr>
              <a:t> Su tema principal será la </a:t>
            </a:r>
            <a:r>
              <a:rPr lang="es-UY" sz="2400" b="1" i="1">
                <a:solidFill>
                  <a:schemeClr val="bg1"/>
                </a:solidFill>
                <a:latin typeface="Constantia" pitchFamily="18" charset="0"/>
              </a:rPr>
              <a:t>contradicción</a:t>
            </a:r>
            <a:r>
              <a:rPr lang="es-UY" sz="2400" i="1">
                <a:solidFill>
                  <a:schemeClr val="bg1"/>
                </a:solidFill>
                <a:latin typeface="Constantia" pitchFamily="18" charset="0"/>
              </a:rPr>
              <a:t> </a:t>
            </a:r>
            <a:r>
              <a:rPr lang="es-UY" sz="2400">
                <a:solidFill>
                  <a:schemeClr val="bg1"/>
                </a:solidFill>
                <a:latin typeface="Constantia" pitchFamily="18" charset="0"/>
              </a:rPr>
              <a:t>. Este hecho explica, por ejemplo, que algunos movimientos exalten los valores positivos del mundo moderno (futurismo), mientras que otros se centran en los aspectos negativos (expresionismo o surrealismo).</a:t>
            </a:r>
          </a:p>
          <a:p>
            <a:endParaRPr lang="es-UY" sz="2400">
              <a:latin typeface="Constantia"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1 Rectángulo"/>
          <p:cNvSpPr>
            <a:spLocks noChangeArrowheads="1"/>
          </p:cNvSpPr>
          <p:nvPr/>
        </p:nvSpPr>
        <p:spPr bwMode="auto">
          <a:xfrm>
            <a:off x="642938" y="571500"/>
            <a:ext cx="7858125" cy="5694363"/>
          </a:xfrm>
          <a:prstGeom prst="rect">
            <a:avLst/>
          </a:prstGeom>
          <a:noFill/>
          <a:ln w="9525">
            <a:noFill/>
            <a:miter lim="800000"/>
            <a:headEnd/>
            <a:tailEnd/>
          </a:ln>
        </p:spPr>
        <p:txBody>
          <a:bodyPr>
            <a:spAutoFit/>
          </a:bodyPr>
          <a:lstStyle/>
          <a:p>
            <a:pPr>
              <a:buFont typeface="Wingdings" pitchFamily="2" charset="2"/>
              <a:buChar char="v"/>
            </a:pPr>
            <a:r>
              <a:rPr lang="es-UY" sz="2800" b="1">
                <a:solidFill>
                  <a:schemeClr val="bg1"/>
                </a:solidFill>
                <a:latin typeface="Constantia" pitchFamily="18" charset="0"/>
              </a:rPr>
              <a:t> En el aspecto formal: </a:t>
            </a:r>
          </a:p>
          <a:p>
            <a:r>
              <a:rPr lang="es-UY" sz="2800">
                <a:solidFill>
                  <a:schemeClr val="bg1"/>
                </a:solidFill>
                <a:latin typeface="Constantia" pitchFamily="18" charset="0"/>
              </a:rPr>
              <a:t>supresión de elementos ornamentales</a:t>
            </a:r>
          </a:p>
          <a:p>
            <a:r>
              <a:rPr lang="es-UY" sz="2800">
                <a:solidFill>
                  <a:schemeClr val="bg1"/>
                </a:solidFill>
                <a:latin typeface="Constantia" pitchFamily="18" charset="0"/>
              </a:rPr>
              <a:t>desaparición de la rima y de ciertos valores retóricos y musicales</a:t>
            </a:r>
          </a:p>
          <a:p>
            <a:r>
              <a:rPr lang="es-UY" sz="2800">
                <a:solidFill>
                  <a:schemeClr val="bg1"/>
                </a:solidFill>
                <a:latin typeface="Constantia" pitchFamily="18" charset="0"/>
              </a:rPr>
              <a:t>atención a los valores visuales y plásticos: los ultraístas relacionan la poesía con la pintura y la arquitectura, se entusiasman con el cubismo; de ahí su interés por imitar gráficamente los objetos sugeridos en el poema por medio de una presentación tipográfica en la que se juegan los espacios en blanco, las alineaciones quebradas, las ondulaciones y círculos y otras figuras geométricas.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675</TotalTime>
  <Words>2469</Words>
  <Application>Microsoft Office PowerPoint</Application>
  <PresentationFormat>Presentación en pantalla (4:3)</PresentationFormat>
  <Paragraphs>236</Paragraphs>
  <Slides>90</Slides>
  <Notes>90</Notes>
  <HiddenSlides>0</HiddenSlides>
  <MMClips>1</MMClips>
  <ScaleCrop>false</ScaleCrop>
  <HeadingPairs>
    <vt:vector size="4" baseType="variant">
      <vt:variant>
        <vt:lpstr>Tema</vt:lpstr>
      </vt:variant>
      <vt:variant>
        <vt:i4>1</vt:i4>
      </vt:variant>
      <vt:variant>
        <vt:lpstr>Títulos de diapositiva</vt:lpstr>
      </vt:variant>
      <vt:variant>
        <vt:i4>90</vt:i4>
      </vt:variant>
    </vt:vector>
  </HeadingPairs>
  <TitlesOfParts>
    <vt:vector size="91" baseType="lpstr">
      <vt:lpstr>Papel</vt:lpstr>
      <vt:lpstr>LAS VANGUARDIAS  DEL SIGLO XX </vt:lpstr>
      <vt:lpstr>CONCEPTO DE VANGUARDIA</vt:lpstr>
      <vt:lpstr>SURGIMIENTO</vt:lpstr>
      <vt:lpstr>AUGE Y CRISIS</vt:lpstr>
      <vt:lpstr>Diapositiva 5</vt:lpstr>
      <vt:lpstr>CARACTERÍSTICAS</vt:lpstr>
      <vt:lpstr>Diapositiva 7</vt:lpstr>
      <vt:lpstr>Diapositiva 8</vt:lpstr>
      <vt:lpstr>Diapositiva 9</vt:lpstr>
      <vt:lpstr>Diapositiva 10</vt:lpstr>
      <vt:lpstr>Diapositiva 11</vt:lpstr>
      <vt:lpstr>Diapositiva 12</vt:lpstr>
      <vt:lpstr>FUTURISMO</vt:lpstr>
      <vt:lpstr>Diapositiva 14</vt:lpstr>
      <vt:lpstr>Diapositiva 15</vt:lpstr>
      <vt:lpstr>Diapositiva 16</vt:lpstr>
      <vt:lpstr>Diapositiva 17</vt:lpstr>
      <vt:lpstr>Diapositiva 18</vt:lpstr>
      <vt:lpstr>Diapositiva 19</vt:lpstr>
      <vt:lpstr>Diapositiva 20</vt:lpstr>
      <vt:lpstr>Diapositiva 21</vt:lpstr>
      <vt:lpstr>Diapositiva 22</vt:lpstr>
      <vt:lpstr>PINTORES</vt:lpstr>
      <vt:lpstr>   Giacomo Balla (1871- 1958)  “Dinamismo de un perro con correa” (1912)</vt:lpstr>
      <vt:lpstr>“Muchacha en el balcón” (1912) “La mano del violinista” (1912)</vt:lpstr>
      <vt:lpstr>         </vt:lpstr>
      <vt:lpstr>“Velocidad abstracta” (1913) “La guerra” (1916)</vt:lpstr>
      <vt:lpstr>Umberto Boccioni (1882-1916) “El gran canal de  Venecia” (1907) “Formas únicas de continuidad en el espacio” (1913)</vt:lpstr>
      <vt:lpstr>“La carga de los lanceros” (1916)  “Dinamismo de la cabeza de un hombre” (1914)</vt:lpstr>
      <vt:lpstr>Carlo Carrà( 1881-1966) “Funeral del anarquista Galli” (1911)</vt:lpstr>
      <vt:lpstr>“Caballo y jinete” (1913)</vt:lpstr>
      <vt:lpstr>“Persecución” (técnica de collage)</vt:lpstr>
      <vt:lpstr> “Manifiesto intervencionista” (1914)  “Los nadadores” (1910)</vt:lpstr>
      <vt:lpstr>Gino Severini (1883-1966) “El boulevard” (1910)   “Danzante en la luz” (1913)</vt:lpstr>
      <vt:lpstr>“Bailarina Azul” (1912)</vt:lpstr>
      <vt:lpstr>CUBISMO</vt:lpstr>
      <vt:lpstr>Diapositiva 37</vt:lpstr>
      <vt:lpstr>Diapositiva 38</vt:lpstr>
      <vt:lpstr>DADAÍSMO</vt:lpstr>
      <vt:lpstr>PABLO PICASSO (1871-1973)</vt:lpstr>
      <vt:lpstr>Les demoiselles d'Avinyó (1907) </vt:lpstr>
      <vt:lpstr>ORIGEN DEL TÉRMINO DADA</vt:lpstr>
      <vt:lpstr>Diapositiva 43</vt:lpstr>
      <vt:lpstr>Diapositiva 44</vt:lpstr>
      <vt:lpstr>Diapositiva 45</vt:lpstr>
      <vt:lpstr>Diapositiva 46</vt:lpstr>
      <vt:lpstr>Diapositiva 47</vt:lpstr>
      <vt:lpstr>Diapositiva 48</vt:lpstr>
      <vt:lpstr>Diapositiva 49</vt:lpstr>
      <vt:lpstr>Diapositiva 50</vt:lpstr>
      <vt:lpstr>Diapositiva 51</vt:lpstr>
      <vt:lpstr>Marcel Duchamp (1887-1968)</vt:lpstr>
      <vt:lpstr>Francis Picabia (1879-1953)</vt:lpstr>
      <vt:lpstr>SURREALISMO</vt:lpstr>
      <vt:lpstr>CONCEPTO</vt:lpstr>
      <vt:lpstr>Diapositiva 56</vt:lpstr>
      <vt:lpstr>RASGOS CARACTERÍSTICOS</vt:lpstr>
      <vt:lpstr>Diapositiva 58</vt:lpstr>
      <vt:lpstr>Definición de surrealismo:  Manifiesto de 1924</vt:lpstr>
      <vt:lpstr>Diapositiva 60</vt:lpstr>
      <vt:lpstr>Diapositiva 61</vt:lpstr>
      <vt:lpstr>PINTORES</vt:lpstr>
      <vt:lpstr>Ernst (1891-1979)  “Europa después de la lluvia” (1940)</vt:lpstr>
      <vt:lpstr>Tanguy (1900-1985)  “Días de lentitud”</vt:lpstr>
      <vt:lpstr>“Mamá, papá está herido” (1927)</vt:lpstr>
      <vt:lpstr>Magritte (1898-1976) “El tiempo detenido” (1939)</vt:lpstr>
      <vt:lpstr>“La voz de los vientos” (1928)</vt:lpstr>
      <vt:lpstr>Masson (1896-1987)  “Dibujo automático” (1924)</vt:lpstr>
      <vt:lpstr>Chagall (1887-1985)  “Yo y la aldea” (1911)</vt:lpstr>
      <vt:lpstr>Joan Miró (1893-1983)  “El carnaval del arlequín” (1924)</vt:lpstr>
      <vt:lpstr>“Personajes en la noche” </vt:lpstr>
      <vt:lpstr>“EL BELLO PÁJARO QUE DESCIFRA LO DESCONOCIDO A UNA PAREJA DE ENAMORADOS” (1941)</vt:lpstr>
      <vt:lpstr>“Naturaleza muerta con zapato viejo” (1937)</vt:lpstr>
      <vt:lpstr>“Mujeres y pájaros en claro de luna” (1949)</vt:lpstr>
      <vt:lpstr>Salvador Dalí (1904-1989)  “La miel es más dulce que la sangre” (1941)</vt:lpstr>
      <vt:lpstr>“La persistencia de la memoria” (1931)</vt:lpstr>
      <vt:lpstr>“El Ángelus arquitectónico de Millet (1933)</vt:lpstr>
      <vt:lpstr>“Premonición de la guerra civil” (1936)</vt:lpstr>
      <vt:lpstr>“Leda atómica” (1949)</vt:lpstr>
      <vt:lpstr>“Cristo de San Juan de la Cruz” (1951)</vt:lpstr>
      <vt:lpstr>CREACIONISMO</vt:lpstr>
      <vt:lpstr>Diapositiva 82</vt:lpstr>
      <vt:lpstr>Diapositiva 83</vt:lpstr>
      <vt:lpstr>ULTRAÍSMO</vt:lpstr>
      <vt:lpstr>Diapositiva 85</vt:lpstr>
      <vt:lpstr>Diapositiva 86</vt:lpstr>
      <vt:lpstr>Diapositiva 87</vt:lpstr>
      <vt:lpstr>Diapositiva 88</vt:lpstr>
      <vt:lpstr>Diapositiva 89</vt:lpstr>
      <vt:lpstr>Diapositiva 90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VANGUARDIAS  DEL SIGLO XX</dc:title>
  <dc:creator>Alicia</dc:creator>
  <cp:lastModifiedBy>Usuario</cp:lastModifiedBy>
  <cp:revision>84</cp:revision>
  <dcterms:created xsi:type="dcterms:W3CDTF">2012-08-04T16:46:51Z</dcterms:created>
  <dcterms:modified xsi:type="dcterms:W3CDTF">2014-08-18T14:41:54Z</dcterms:modified>
</cp:coreProperties>
</file>